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notesMasterIdLst>
    <p:notesMasterId r:id="rId50"/>
  </p:notesMasterIdLst>
  <p:handoutMasterIdLst>
    <p:handoutMasterId r:id="rId51"/>
  </p:handoutMasterIdLst>
  <p:sldIdLst>
    <p:sldId id="256" r:id="rId3"/>
    <p:sldId id="257" r:id="rId4"/>
    <p:sldId id="460" r:id="rId5"/>
    <p:sldId id="267" r:id="rId6"/>
    <p:sldId id="309" r:id="rId7"/>
    <p:sldId id="324" r:id="rId8"/>
    <p:sldId id="305" r:id="rId9"/>
    <p:sldId id="457" r:id="rId10"/>
    <p:sldId id="330" r:id="rId11"/>
    <p:sldId id="458" r:id="rId12"/>
    <p:sldId id="307" r:id="rId13"/>
    <p:sldId id="459" r:id="rId14"/>
    <p:sldId id="349" r:id="rId15"/>
    <p:sldId id="351" r:id="rId16"/>
    <p:sldId id="428" r:id="rId17"/>
    <p:sldId id="456" r:id="rId18"/>
    <p:sldId id="461" r:id="rId19"/>
    <p:sldId id="462" r:id="rId20"/>
    <p:sldId id="401" r:id="rId21"/>
    <p:sldId id="402" r:id="rId22"/>
    <p:sldId id="463" r:id="rId23"/>
    <p:sldId id="398" r:id="rId24"/>
    <p:sldId id="397" r:id="rId25"/>
    <p:sldId id="408" r:id="rId26"/>
    <p:sldId id="382" r:id="rId27"/>
    <p:sldId id="421" r:id="rId28"/>
    <p:sldId id="422" r:id="rId29"/>
    <p:sldId id="424" r:id="rId30"/>
    <p:sldId id="415" r:id="rId31"/>
    <p:sldId id="405" r:id="rId32"/>
    <p:sldId id="425" r:id="rId33"/>
    <p:sldId id="419" r:id="rId34"/>
    <p:sldId id="418" r:id="rId35"/>
    <p:sldId id="420" r:id="rId36"/>
    <p:sldId id="423" r:id="rId37"/>
    <p:sldId id="426" r:id="rId38"/>
    <p:sldId id="447" r:id="rId39"/>
    <p:sldId id="450" r:id="rId40"/>
    <p:sldId id="449" r:id="rId41"/>
    <p:sldId id="464" r:id="rId42"/>
    <p:sldId id="465" r:id="rId43"/>
    <p:sldId id="466" r:id="rId44"/>
    <p:sldId id="467" r:id="rId45"/>
    <p:sldId id="469" r:id="rId46"/>
    <p:sldId id="470" r:id="rId47"/>
    <p:sldId id="471" r:id="rId48"/>
    <p:sldId id="396" r:id="rId49"/>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0000"/>
    <a:srgbClr val="FF0000"/>
    <a:srgbClr val="3333CC"/>
    <a:srgbClr val="FFCC00"/>
    <a:srgbClr val="FFFF99"/>
    <a:srgbClr val="FFFFCC"/>
    <a:srgbClr val="FFCCFF"/>
    <a:srgbClr val="FF33CC"/>
    <a:srgbClr val="FF99FF"/>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1213" autoAdjust="0"/>
  </p:normalViewPr>
  <p:slideViewPr>
    <p:cSldViewPr>
      <p:cViewPr varScale="1">
        <p:scale>
          <a:sx n="64" d="100"/>
          <a:sy n="64" d="100"/>
        </p:scale>
        <p:origin x="-1458"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handoutMaster" Target="handoutMasters/handoutMaster1.xml"/><Relationship Id="rId3"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4F32CF-B1BC-44D5-B260-3816FB375376}" type="doc">
      <dgm:prSet loTypeId="urn:microsoft.com/office/officeart/2005/8/layout/chevron1" loCatId="process" qsTypeId="urn:microsoft.com/office/officeart/2005/8/quickstyle/3d1" qsCatId="3D" csTypeId="urn:microsoft.com/office/officeart/2005/8/colors/colorful1" csCatId="colorful" phldr="1"/>
      <dgm:spPr/>
    </dgm:pt>
    <dgm:pt modelId="{1B4240EC-1DCC-4D11-9646-45AD482E8C76}">
      <dgm:prSet phldrT="[テキスト]"/>
      <dgm:spPr/>
      <dgm:t>
        <a:bodyPr/>
        <a:lstStyle/>
        <a:p>
          <a:r>
            <a:rPr kumimoji="1" lang="ja-JP" altLang="en-US" dirty="0" smtClean="0"/>
            <a:t>商品</a:t>
          </a:r>
          <a:endParaRPr kumimoji="1" lang="ja-JP" altLang="en-US" dirty="0"/>
        </a:p>
      </dgm:t>
    </dgm:pt>
    <dgm:pt modelId="{59E89B62-D71E-4854-A473-28DA333C5F6A}" type="parTrans" cxnId="{AF411402-A7F2-4153-8C07-6BE8E09B3C2A}">
      <dgm:prSet/>
      <dgm:spPr/>
      <dgm:t>
        <a:bodyPr/>
        <a:lstStyle/>
        <a:p>
          <a:endParaRPr kumimoji="1" lang="ja-JP" altLang="en-US"/>
        </a:p>
      </dgm:t>
    </dgm:pt>
    <dgm:pt modelId="{41DC1462-27DE-4143-B318-21E3B8DB73F0}" type="sibTrans" cxnId="{AF411402-A7F2-4153-8C07-6BE8E09B3C2A}">
      <dgm:prSet/>
      <dgm:spPr/>
      <dgm:t>
        <a:bodyPr/>
        <a:lstStyle/>
        <a:p>
          <a:endParaRPr kumimoji="1" lang="ja-JP" altLang="en-US"/>
        </a:p>
      </dgm:t>
    </dgm:pt>
    <dgm:pt modelId="{BE71B47D-752C-460F-88B0-DF96B250DB35}">
      <dgm:prSet phldrT="[テキスト]"/>
      <dgm:spPr/>
      <dgm:t>
        <a:bodyPr/>
        <a:lstStyle/>
        <a:p>
          <a:r>
            <a:rPr kumimoji="1" lang="ja-JP" altLang="en-US" dirty="0" smtClean="0"/>
            <a:t>注目</a:t>
          </a:r>
          <a:endParaRPr kumimoji="1" lang="ja-JP" altLang="en-US" dirty="0"/>
        </a:p>
      </dgm:t>
    </dgm:pt>
    <dgm:pt modelId="{32564DA1-8D2E-443B-980A-26DD1C917530}" type="parTrans" cxnId="{55CA0159-CA1C-4BDC-8D5B-FF364E44A481}">
      <dgm:prSet/>
      <dgm:spPr/>
      <dgm:t>
        <a:bodyPr/>
        <a:lstStyle/>
        <a:p>
          <a:endParaRPr kumimoji="1" lang="ja-JP" altLang="en-US"/>
        </a:p>
      </dgm:t>
    </dgm:pt>
    <dgm:pt modelId="{98F22609-4565-4FC5-AF1F-1F75D18F4F92}" type="sibTrans" cxnId="{55CA0159-CA1C-4BDC-8D5B-FF364E44A481}">
      <dgm:prSet/>
      <dgm:spPr/>
      <dgm:t>
        <a:bodyPr/>
        <a:lstStyle/>
        <a:p>
          <a:endParaRPr kumimoji="1" lang="ja-JP" altLang="en-US"/>
        </a:p>
      </dgm:t>
    </dgm:pt>
    <dgm:pt modelId="{0E5C5424-64C1-4F3A-BB1E-6FEEBE2B5CB2}">
      <dgm:prSet phldrT="[テキスト]"/>
      <dgm:spPr/>
      <dgm:t>
        <a:bodyPr/>
        <a:lstStyle/>
        <a:p>
          <a:r>
            <a:rPr kumimoji="1" lang="ja-JP" altLang="en-US" dirty="0" smtClean="0"/>
            <a:t>興味・関心</a:t>
          </a:r>
          <a:endParaRPr kumimoji="1" lang="ja-JP" altLang="en-US" dirty="0"/>
        </a:p>
      </dgm:t>
    </dgm:pt>
    <dgm:pt modelId="{6A5ECAFF-67E1-4B20-989E-2D1DB8BE9DD3}" type="parTrans" cxnId="{9F5BC0B0-A7B4-42F4-9D28-3A1C2AF029EC}">
      <dgm:prSet/>
      <dgm:spPr/>
      <dgm:t>
        <a:bodyPr/>
        <a:lstStyle/>
        <a:p>
          <a:endParaRPr kumimoji="1" lang="ja-JP" altLang="en-US"/>
        </a:p>
      </dgm:t>
    </dgm:pt>
    <dgm:pt modelId="{CDB4260B-5400-4D07-8996-9E8FBA7C1E73}" type="sibTrans" cxnId="{9F5BC0B0-A7B4-42F4-9D28-3A1C2AF029EC}">
      <dgm:prSet/>
      <dgm:spPr/>
      <dgm:t>
        <a:bodyPr/>
        <a:lstStyle/>
        <a:p>
          <a:endParaRPr kumimoji="1" lang="ja-JP" altLang="en-US"/>
        </a:p>
      </dgm:t>
    </dgm:pt>
    <dgm:pt modelId="{0D874BF6-CA43-46F5-B928-9D5400909E1C}" type="pres">
      <dgm:prSet presAssocID="{A94F32CF-B1BC-44D5-B260-3816FB375376}" presName="Name0" presStyleCnt="0">
        <dgm:presLayoutVars>
          <dgm:dir/>
          <dgm:animLvl val="lvl"/>
          <dgm:resizeHandles val="exact"/>
        </dgm:presLayoutVars>
      </dgm:prSet>
      <dgm:spPr/>
    </dgm:pt>
    <dgm:pt modelId="{2A0AD58A-347B-4AD6-B838-20FAA70483CF}" type="pres">
      <dgm:prSet presAssocID="{1B4240EC-1DCC-4D11-9646-45AD482E8C76}" presName="parTxOnly" presStyleLbl="node1" presStyleIdx="0" presStyleCnt="3">
        <dgm:presLayoutVars>
          <dgm:chMax val="0"/>
          <dgm:chPref val="0"/>
          <dgm:bulletEnabled val="1"/>
        </dgm:presLayoutVars>
      </dgm:prSet>
      <dgm:spPr/>
      <dgm:t>
        <a:bodyPr/>
        <a:lstStyle/>
        <a:p>
          <a:endParaRPr kumimoji="1" lang="ja-JP" altLang="en-US"/>
        </a:p>
      </dgm:t>
    </dgm:pt>
    <dgm:pt modelId="{BCDE9B31-3073-4547-8633-8D20B9B8A21D}" type="pres">
      <dgm:prSet presAssocID="{41DC1462-27DE-4143-B318-21E3B8DB73F0}" presName="parTxOnlySpace" presStyleCnt="0"/>
      <dgm:spPr/>
    </dgm:pt>
    <dgm:pt modelId="{842D8652-8EAA-4C36-9F10-3E597F9386D0}" type="pres">
      <dgm:prSet presAssocID="{BE71B47D-752C-460F-88B0-DF96B250DB35}" presName="parTxOnly" presStyleLbl="node1" presStyleIdx="1" presStyleCnt="3">
        <dgm:presLayoutVars>
          <dgm:chMax val="0"/>
          <dgm:chPref val="0"/>
          <dgm:bulletEnabled val="1"/>
        </dgm:presLayoutVars>
      </dgm:prSet>
      <dgm:spPr/>
      <dgm:t>
        <a:bodyPr/>
        <a:lstStyle/>
        <a:p>
          <a:endParaRPr kumimoji="1" lang="ja-JP" altLang="en-US"/>
        </a:p>
      </dgm:t>
    </dgm:pt>
    <dgm:pt modelId="{4B1B3F26-1A0B-4623-A5E5-F4102D339511}" type="pres">
      <dgm:prSet presAssocID="{98F22609-4565-4FC5-AF1F-1F75D18F4F92}" presName="parTxOnlySpace" presStyleCnt="0"/>
      <dgm:spPr/>
    </dgm:pt>
    <dgm:pt modelId="{0EEA6177-1C98-4D8B-99E3-C3D218D3E726}" type="pres">
      <dgm:prSet presAssocID="{0E5C5424-64C1-4F3A-BB1E-6FEEBE2B5CB2}" presName="parTxOnly" presStyleLbl="node1" presStyleIdx="2" presStyleCnt="3">
        <dgm:presLayoutVars>
          <dgm:chMax val="0"/>
          <dgm:chPref val="0"/>
          <dgm:bulletEnabled val="1"/>
        </dgm:presLayoutVars>
      </dgm:prSet>
      <dgm:spPr/>
      <dgm:t>
        <a:bodyPr/>
        <a:lstStyle/>
        <a:p>
          <a:endParaRPr kumimoji="1" lang="ja-JP" altLang="en-US"/>
        </a:p>
      </dgm:t>
    </dgm:pt>
  </dgm:ptLst>
  <dgm:cxnLst>
    <dgm:cxn modelId="{8CDC0F98-9BDC-4616-BCB5-5B6D45424830}" type="presOf" srcId="{BE71B47D-752C-460F-88B0-DF96B250DB35}" destId="{842D8652-8EAA-4C36-9F10-3E597F9386D0}" srcOrd="0" destOrd="0" presId="urn:microsoft.com/office/officeart/2005/8/layout/chevron1"/>
    <dgm:cxn modelId="{F673A4E3-5A72-4396-B6C8-36D3C61CB50A}" type="presOf" srcId="{1B4240EC-1DCC-4D11-9646-45AD482E8C76}" destId="{2A0AD58A-347B-4AD6-B838-20FAA70483CF}" srcOrd="0" destOrd="0" presId="urn:microsoft.com/office/officeart/2005/8/layout/chevron1"/>
    <dgm:cxn modelId="{8D539FD6-C29A-4F6F-92B5-F3192BFD1112}" type="presOf" srcId="{0E5C5424-64C1-4F3A-BB1E-6FEEBE2B5CB2}" destId="{0EEA6177-1C98-4D8B-99E3-C3D218D3E726}" srcOrd="0" destOrd="0" presId="urn:microsoft.com/office/officeart/2005/8/layout/chevron1"/>
    <dgm:cxn modelId="{AF411402-A7F2-4153-8C07-6BE8E09B3C2A}" srcId="{A94F32CF-B1BC-44D5-B260-3816FB375376}" destId="{1B4240EC-1DCC-4D11-9646-45AD482E8C76}" srcOrd="0" destOrd="0" parTransId="{59E89B62-D71E-4854-A473-28DA333C5F6A}" sibTransId="{41DC1462-27DE-4143-B318-21E3B8DB73F0}"/>
    <dgm:cxn modelId="{55CA0159-CA1C-4BDC-8D5B-FF364E44A481}" srcId="{A94F32CF-B1BC-44D5-B260-3816FB375376}" destId="{BE71B47D-752C-460F-88B0-DF96B250DB35}" srcOrd="1" destOrd="0" parTransId="{32564DA1-8D2E-443B-980A-26DD1C917530}" sibTransId="{98F22609-4565-4FC5-AF1F-1F75D18F4F92}"/>
    <dgm:cxn modelId="{9F5BC0B0-A7B4-42F4-9D28-3A1C2AF029EC}" srcId="{A94F32CF-B1BC-44D5-B260-3816FB375376}" destId="{0E5C5424-64C1-4F3A-BB1E-6FEEBE2B5CB2}" srcOrd="2" destOrd="0" parTransId="{6A5ECAFF-67E1-4B20-989E-2D1DB8BE9DD3}" sibTransId="{CDB4260B-5400-4D07-8996-9E8FBA7C1E73}"/>
    <dgm:cxn modelId="{195760B9-3DA9-4701-B60F-D7D5BBF1BE32}" type="presOf" srcId="{A94F32CF-B1BC-44D5-B260-3816FB375376}" destId="{0D874BF6-CA43-46F5-B928-9D5400909E1C}" srcOrd="0" destOrd="0" presId="urn:microsoft.com/office/officeart/2005/8/layout/chevron1"/>
    <dgm:cxn modelId="{F5D70D6A-FB29-44F0-BB1C-EEEC3D5F267A}" type="presParOf" srcId="{0D874BF6-CA43-46F5-B928-9D5400909E1C}" destId="{2A0AD58A-347B-4AD6-B838-20FAA70483CF}" srcOrd="0" destOrd="0" presId="urn:microsoft.com/office/officeart/2005/8/layout/chevron1"/>
    <dgm:cxn modelId="{83DA8A38-39E1-44AB-B4FD-13AFA60CC997}" type="presParOf" srcId="{0D874BF6-CA43-46F5-B928-9D5400909E1C}" destId="{BCDE9B31-3073-4547-8633-8D20B9B8A21D}" srcOrd="1" destOrd="0" presId="urn:microsoft.com/office/officeart/2005/8/layout/chevron1"/>
    <dgm:cxn modelId="{6496936E-493A-4549-9F16-FDD33531E842}" type="presParOf" srcId="{0D874BF6-CA43-46F5-B928-9D5400909E1C}" destId="{842D8652-8EAA-4C36-9F10-3E597F9386D0}" srcOrd="2" destOrd="0" presId="urn:microsoft.com/office/officeart/2005/8/layout/chevron1"/>
    <dgm:cxn modelId="{572246C6-6775-4D41-9649-420B8205EF21}" type="presParOf" srcId="{0D874BF6-CA43-46F5-B928-9D5400909E1C}" destId="{4B1B3F26-1A0B-4623-A5E5-F4102D339511}" srcOrd="3" destOrd="0" presId="urn:microsoft.com/office/officeart/2005/8/layout/chevron1"/>
    <dgm:cxn modelId="{8086F667-CAFF-45BF-9B46-BE0FFB0DC2CD}" type="presParOf" srcId="{0D874BF6-CA43-46F5-B928-9D5400909E1C}" destId="{0EEA6177-1C98-4D8B-99E3-C3D218D3E726}" srcOrd="4"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E2E4872-14EA-4766-BCC4-1B69C470A953}" type="doc">
      <dgm:prSet loTypeId="urn:microsoft.com/office/officeart/2005/8/layout/chevron1" loCatId="process" qsTypeId="urn:microsoft.com/office/officeart/2005/8/quickstyle/simple5" qsCatId="simple" csTypeId="urn:microsoft.com/office/officeart/2005/8/colors/colorful1" csCatId="colorful" phldr="1"/>
      <dgm:spPr/>
    </dgm:pt>
    <dgm:pt modelId="{0A57EFF8-FDD9-47A8-8174-73A21BAF2A72}">
      <dgm:prSet phldrT="[テキスト]"/>
      <dgm:spPr/>
      <dgm:t>
        <a:bodyPr/>
        <a:lstStyle/>
        <a:p>
          <a:r>
            <a:rPr kumimoji="1" lang="ja-JP" altLang="en-US" dirty="0" smtClean="0"/>
            <a:t>広告</a:t>
          </a:r>
          <a:endParaRPr kumimoji="1" lang="ja-JP" altLang="en-US" dirty="0"/>
        </a:p>
      </dgm:t>
    </dgm:pt>
    <dgm:pt modelId="{1442B41C-275B-46D5-A84B-496374C5D693}" type="parTrans" cxnId="{D393FB95-8B8B-4B0F-ABD1-1765E0BF02C0}">
      <dgm:prSet/>
      <dgm:spPr/>
      <dgm:t>
        <a:bodyPr/>
        <a:lstStyle/>
        <a:p>
          <a:endParaRPr kumimoji="1" lang="ja-JP" altLang="en-US"/>
        </a:p>
      </dgm:t>
    </dgm:pt>
    <dgm:pt modelId="{5DB0FB8B-80CF-4BE7-89ED-106AABBC632A}" type="sibTrans" cxnId="{D393FB95-8B8B-4B0F-ABD1-1765E0BF02C0}">
      <dgm:prSet/>
      <dgm:spPr/>
      <dgm:t>
        <a:bodyPr/>
        <a:lstStyle/>
        <a:p>
          <a:endParaRPr kumimoji="1" lang="ja-JP" altLang="en-US"/>
        </a:p>
      </dgm:t>
    </dgm:pt>
    <dgm:pt modelId="{95045E59-19DA-4C1D-B566-B7B9AFB9345B}">
      <dgm:prSet phldrT="[テキスト]"/>
      <dgm:spPr/>
      <dgm:t>
        <a:bodyPr/>
        <a:lstStyle/>
        <a:p>
          <a:r>
            <a:rPr kumimoji="1" lang="ja-JP" altLang="en-US" dirty="0" smtClean="0"/>
            <a:t>注目</a:t>
          </a:r>
          <a:endParaRPr kumimoji="1" lang="ja-JP" altLang="en-US" dirty="0"/>
        </a:p>
      </dgm:t>
    </dgm:pt>
    <dgm:pt modelId="{E68CF543-83EF-4AEC-B3DF-DB1F0F736743}" type="parTrans" cxnId="{7CB69562-F381-4CF3-AAB6-792664A83986}">
      <dgm:prSet/>
      <dgm:spPr/>
      <dgm:t>
        <a:bodyPr/>
        <a:lstStyle/>
        <a:p>
          <a:endParaRPr kumimoji="1" lang="ja-JP" altLang="en-US"/>
        </a:p>
      </dgm:t>
    </dgm:pt>
    <dgm:pt modelId="{312A6AAB-CE2D-4C93-ADF9-E7C928D4F219}" type="sibTrans" cxnId="{7CB69562-F381-4CF3-AAB6-792664A83986}">
      <dgm:prSet/>
      <dgm:spPr/>
      <dgm:t>
        <a:bodyPr/>
        <a:lstStyle/>
        <a:p>
          <a:endParaRPr kumimoji="1" lang="ja-JP" altLang="en-US"/>
        </a:p>
      </dgm:t>
    </dgm:pt>
    <dgm:pt modelId="{E19EE45A-0073-4BCE-AF7F-5656F4DB60C8}">
      <dgm:prSet phldrT="[テキスト]"/>
      <dgm:spPr/>
      <dgm:t>
        <a:bodyPr/>
        <a:lstStyle/>
        <a:p>
          <a:r>
            <a:rPr kumimoji="1" lang="ja-JP" altLang="en-US" dirty="0" smtClean="0"/>
            <a:t>興味・関心</a:t>
          </a:r>
          <a:endParaRPr kumimoji="1" lang="ja-JP" altLang="en-US" dirty="0"/>
        </a:p>
      </dgm:t>
    </dgm:pt>
    <dgm:pt modelId="{2C90B438-59FC-4D6F-BE39-86425490734D}" type="parTrans" cxnId="{3B3F3BBB-9567-4ECF-BAF0-686273A68BBA}">
      <dgm:prSet/>
      <dgm:spPr/>
      <dgm:t>
        <a:bodyPr/>
        <a:lstStyle/>
        <a:p>
          <a:endParaRPr kumimoji="1" lang="ja-JP" altLang="en-US"/>
        </a:p>
      </dgm:t>
    </dgm:pt>
    <dgm:pt modelId="{C59FFDAE-B25F-4DED-8F5D-D6B791C9F847}" type="sibTrans" cxnId="{3B3F3BBB-9567-4ECF-BAF0-686273A68BBA}">
      <dgm:prSet/>
      <dgm:spPr/>
      <dgm:t>
        <a:bodyPr/>
        <a:lstStyle/>
        <a:p>
          <a:endParaRPr kumimoji="1" lang="ja-JP" altLang="en-US"/>
        </a:p>
      </dgm:t>
    </dgm:pt>
    <dgm:pt modelId="{3AB3CA83-61DF-466D-9477-44FA18536C2A}" type="pres">
      <dgm:prSet presAssocID="{9E2E4872-14EA-4766-BCC4-1B69C470A953}" presName="Name0" presStyleCnt="0">
        <dgm:presLayoutVars>
          <dgm:dir/>
          <dgm:animLvl val="lvl"/>
          <dgm:resizeHandles val="exact"/>
        </dgm:presLayoutVars>
      </dgm:prSet>
      <dgm:spPr/>
    </dgm:pt>
    <dgm:pt modelId="{8A06E731-D17B-4B3B-9486-1F522D5334D8}" type="pres">
      <dgm:prSet presAssocID="{0A57EFF8-FDD9-47A8-8174-73A21BAF2A72}" presName="parTxOnly" presStyleLbl="node1" presStyleIdx="0" presStyleCnt="3">
        <dgm:presLayoutVars>
          <dgm:chMax val="0"/>
          <dgm:chPref val="0"/>
          <dgm:bulletEnabled val="1"/>
        </dgm:presLayoutVars>
      </dgm:prSet>
      <dgm:spPr/>
      <dgm:t>
        <a:bodyPr/>
        <a:lstStyle/>
        <a:p>
          <a:endParaRPr kumimoji="1" lang="ja-JP" altLang="en-US"/>
        </a:p>
      </dgm:t>
    </dgm:pt>
    <dgm:pt modelId="{6DFF2B9C-FBE3-447C-B1ED-F2ED12B803ED}" type="pres">
      <dgm:prSet presAssocID="{5DB0FB8B-80CF-4BE7-89ED-106AABBC632A}" presName="parTxOnlySpace" presStyleCnt="0"/>
      <dgm:spPr/>
    </dgm:pt>
    <dgm:pt modelId="{527CB6BD-6602-435C-8C99-4DAA65AED118}" type="pres">
      <dgm:prSet presAssocID="{95045E59-19DA-4C1D-B566-B7B9AFB9345B}" presName="parTxOnly" presStyleLbl="node1" presStyleIdx="1" presStyleCnt="3">
        <dgm:presLayoutVars>
          <dgm:chMax val="0"/>
          <dgm:chPref val="0"/>
          <dgm:bulletEnabled val="1"/>
        </dgm:presLayoutVars>
      </dgm:prSet>
      <dgm:spPr/>
      <dgm:t>
        <a:bodyPr/>
        <a:lstStyle/>
        <a:p>
          <a:endParaRPr kumimoji="1" lang="ja-JP" altLang="en-US"/>
        </a:p>
      </dgm:t>
    </dgm:pt>
    <dgm:pt modelId="{70823C6B-504A-46C4-B32F-7497AAC8D68F}" type="pres">
      <dgm:prSet presAssocID="{312A6AAB-CE2D-4C93-ADF9-E7C928D4F219}" presName="parTxOnlySpace" presStyleCnt="0"/>
      <dgm:spPr/>
    </dgm:pt>
    <dgm:pt modelId="{B364E3CE-F4FD-4E00-B984-4303E52E8E85}" type="pres">
      <dgm:prSet presAssocID="{E19EE45A-0073-4BCE-AF7F-5656F4DB60C8}" presName="parTxOnly" presStyleLbl="node1" presStyleIdx="2" presStyleCnt="3">
        <dgm:presLayoutVars>
          <dgm:chMax val="0"/>
          <dgm:chPref val="0"/>
          <dgm:bulletEnabled val="1"/>
        </dgm:presLayoutVars>
      </dgm:prSet>
      <dgm:spPr/>
      <dgm:t>
        <a:bodyPr/>
        <a:lstStyle/>
        <a:p>
          <a:endParaRPr kumimoji="1" lang="ja-JP" altLang="en-US"/>
        </a:p>
      </dgm:t>
    </dgm:pt>
  </dgm:ptLst>
  <dgm:cxnLst>
    <dgm:cxn modelId="{D393FB95-8B8B-4B0F-ABD1-1765E0BF02C0}" srcId="{9E2E4872-14EA-4766-BCC4-1B69C470A953}" destId="{0A57EFF8-FDD9-47A8-8174-73A21BAF2A72}" srcOrd="0" destOrd="0" parTransId="{1442B41C-275B-46D5-A84B-496374C5D693}" sibTransId="{5DB0FB8B-80CF-4BE7-89ED-106AABBC632A}"/>
    <dgm:cxn modelId="{7CB69562-F381-4CF3-AAB6-792664A83986}" srcId="{9E2E4872-14EA-4766-BCC4-1B69C470A953}" destId="{95045E59-19DA-4C1D-B566-B7B9AFB9345B}" srcOrd="1" destOrd="0" parTransId="{E68CF543-83EF-4AEC-B3DF-DB1F0F736743}" sibTransId="{312A6AAB-CE2D-4C93-ADF9-E7C928D4F219}"/>
    <dgm:cxn modelId="{8BD9E8EB-CD85-4F08-8CF3-5FC0143C6F83}" type="presOf" srcId="{9E2E4872-14EA-4766-BCC4-1B69C470A953}" destId="{3AB3CA83-61DF-466D-9477-44FA18536C2A}" srcOrd="0" destOrd="0" presId="urn:microsoft.com/office/officeart/2005/8/layout/chevron1"/>
    <dgm:cxn modelId="{91069BE3-40BE-4B10-B449-DC0A4BD48277}" type="presOf" srcId="{E19EE45A-0073-4BCE-AF7F-5656F4DB60C8}" destId="{B364E3CE-F4FD-4E00-B984-4303E52E8E85}" srcOrd="0" destOrd="0" presId="urn:microsoft.com/office/officeart/2005/8/layout/chevron1"/>
    <dgm:cxn modelId="{56B0EA1E-E061-4138-814F-B04A4F20FAC3}" type="presOf" srcId="{0A57EFF8-FDD9-47A8-8174-73A21BAF2A72}" destId="{8A06E731-D17B-4B3B-9486-1F522D5334D8}" srcOrd="0" destOrd="0" presId="urn:microsoft.com/office/officeart/2005/8/layout/chevron1"/>
    <dgm:cxn modelId="{81F98329-1436-45EB-AEA4-4EDDF803BB9D}" type="presOf" srcId="{95045E59-19DA-4C1D-B566-B7B9AFB9345B}" destId="{527CB6BD-6602-435C-8C99-4DAA65AED118}" srcOrd="0" destOrd="0" presId="urn:microsoft.com/office/officeart/2005/8/layout/chevron1"/>
    <dgm:cxn modelId="{3B3F3BBB-9567-4ECF-BAF0-686273A68BBA}" srcId="{9E2E4872-14EA-4766-BCC4-1B69C470A953}" destId="{E19EE45A-0073-4BCE-AF7F-5656F4DB60C8}" srcOrd="2" destOrd="0" parTransId="{2C90B438-59FC-4D6F-BE39-86425490734D}" sibTransId="{C59FFDAE-B25F-4DED-8F5D-D6B791C9F847}"/>
    <dgm:cxn modelId="{E0E2929C-EF1F-4697-B152-C6F19A145C55}" type="presParOf" srcId="{3AB3CA83-61DF-466D-9477-44FA18536C2A}" destId="{8A06E731-D17B-4B3B-9486-1F522D5334D8}" srcOrd="0" destOrd="0" presId="urn:microsoft.com/office/officeart/2005/8/layout/chevron1"/>
    <dgm:cxn modelId="{63843F2A-66AE-4385-979A-FD4CC0556097}" type="presParOf" srcId="{3AB3CA83-61DF-466D-9477-44FA18536C2A}" destId="{6DFF2B9C-FBE3-447C-B1ED-F2ED12B803ED}" srcOrd="1" destOrd="0" presId="urn:microsoft.com/office/officeart/2005/8/layout/chevron1"/>
    <dgm:cxn modelId="{40C486B2-CB0E-4CC3-AC51-B9AB57C4EF4A}" type="presParOf" srcId="{3AB3CA83-61DF-466D-9477-44FA18536C2A}" destId="{527CB6BD-6602-435C-8C99-4DAA65AED118}" srcOrd="2" destOrd="0" presId="urn:microsoft.com/office/officeart/2005/8/layout/chevron1"/>
    <dgm:cxn modelId="{8CFF2A8B-6B65-4B3D-BABE-A2A4865702F1}" type="presParOf" srcId="{3AB3CA83-61DF-466D-9477-44FA18536C2A}" destId="{70823C6B-504A-46C4-B32F-7497AAC8D68F}" srcOrd="3" destOrd="0" presId="urn:microsoft.com/office/officeart/2005/8/layout/chevron1"/>
    <dgm:cxn modelId="{C50CB1CA-8082-43F0-B5AB-FE99A8481E42}" type="presParOf" srcId="{3AB3CA83-61DF-466D-9477-44FA18536C2A}" destId="{B364E3CE-F4FD-4E00-B984-4303E52E8E85}" srcOrd="4" destOrd="0" presId="urn:microsoft.com/office/officeart/2005/8/layout/chevron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AABBB3-F141-44DD-A572-120A85A702E8}" type="doc">
      <dgm:prSet loTypeId="urn:microsoft.com/office/officeart/2005/8/layout/chevron2" loCatId="list" qsTypeId="urn:microsoft.com/office/officeart/2005/8/quickstyle/simple3" qsCatId="simple" csTypeId="urn:microsoft.com/office/officeart/2005/8/colors/colorful1" csCatId="colorful" phldr="1"/>
      <dgm:spPr/>
      <dgm:t>
        <a:bodyPr/>
        <a:lstStyle/>
        <a:p>
          <a:endParaRPr kumimoji="1" lang="ja-JP" altLang="en-US"/>
        </a:p>
      </dgm:t>
    </dgm:pt>
    <dgm:pt modelId="{99325672-7A1E-4727-8298-691575D5B0F0}">
      <dgm:prSet phldrT="[テキスト]" custT="1"/>
      <dgm:spPr/>
      <dgm:t>
        <a:bodyPr/>
        <a:lstStyle/>
        <a:p>
          <a:r>
            <a:rPr kumimoji="1" lang="ja-JP" altLang="en-US" sz="3600" dirty="0" smtClean="0"/>
            <a:t>Ａ</a:t>
          </a:r>
          <a:endParaRPr kumimoji="1" lang="ja-JP" altLang="en-US" sz="3600" dirty="0"/>
        </a:p>
      </dgm:t>
    </dgm:pt>
    <dgm:pt modelId="{0F838488-A5DD-44BF-8FEB-3334F30A8C71}" type="parTrans" cxnId="{32377C0C-2EE2-4868-BE19-C97495A41E68}">
      <dgm:prSet/>
      <dgm:spPr/>
      <dgm:t>
        <a:bodyPr/>
        <a:lstStyle/>
        <a:p>
          <a:endParaRPr kumimoji="1" lang="ja-JP" altLang="en-US"/>
        </a:p>
      </dgm:t>
    </dgm:pt>
    <dgm:pt modelId="{503CDD65-AF3C-433E-B2E6-98DB0888B9B5}" type="sibTrans" cxnId="{32377C0C-2EE2-4868-BE19-C97495A41E68}">
      <dgm:prSet/>
      <dgm:spPr/>
      <dgm:t>
        <a:bodyPr/>
        <a:lstStyle/>
        <a:p>
          <a:endParaRPr kumimoji="1" lang="ja-JP" altLang="en-US"/>
        </a:p>
      </dgm:t>
    </dgm:pt>
    <dgm:pt modelId="{DB788A66-9D4C-43C4-AE22-3E73C443E764}">
      <dgm:prSet phldrT="[テキスト]" custT="1"/>
      <dgm:spPr/>
      <dgm:t>
        <a:bodyPr/>
        <a:lstStyle/>
        <a:p>
          <a:r>
            <a:rPr kumimoji="1" lang="ja-JP" altLang="en-US" sz="2400" dirty="0" smtClean="0"/>
            <a:t>注意を喚起させる</a:t>
          </a:r>
          <a:endParaRPr kumimoji="1" lang="ja-JP" altLang="en-US" sz="2400" dirty="0"/>
        </a:p>
      </dgm:t>
    </dgm:pt>
    <dgm:pt modelId="{F9FB368D-4172-4827-8270-A691D07FF5A7}" type="parTrans" cxnId="{E756F39C-2474-4796-A18B-328483B64AFE}">
      <dgm:prSet/>
      <dgm:spPr/>
      <dgm:t>
        <a:bodyPr/>
        <a:lstStyle/>
        <a:p>
          <a:endParaRPr kumimoji="1" lang="ja-JP" altLang="en-US"/>
        </a:p>
      </dgm:t>
    </dgm:pt>
    <dgm:pt modelId="{2BF7CBA7-5595-412F-AB38-8644B266CAC3}" type="sibTrans" cxnId="{E756F39C-2474-4796-A18B-328483B64AFE}">
      <dgm:prSet/>
      <dgm:spPr/>
      <dgm:t>
        <a:bodyPr/>
        <a:lstStyle/>
        <a:p>
          <a:endParaRPr kumimoji="1" lang="ja-JP" altLang="en-US"/>
        </a:p>
      </dgm:t>
    </dgm:pt>
    <dgm:pt modelId="{4320E32C-FD88-402D-9659-335B1C699013}">
      <dgm:prSet phldrT="[テキスト]" custT="1"/>
      <dgm:spPr/>
      <dgm:t>
        <a:bodyPr/>
        <a:lstStyle/>
        <a:p>
          <a:r>
            <a:rPr kumimoji="1" lang="ja-JP" altLang="en-US" sz="3600" dirty="0" smtClean="0"/>
            <a:t>Ａ</a:t>
          </a:r>
          <a:endParaRPr kumimoji="1" lang="ja-JP" altLang="en-US" sz="3600" dirty="0"/>
        </a:p>
      </dgm:t>
    </dgm:pt>
    <dgm:pt modelId="{0F9526D4-C376-4D00-8BEE-E91AFF5EC22F}" type="parTrans" cxnId="{E0A4749C-895C-427D-B184-C2D4EA619498}">
      <dgm:prSet/>
      <dgm:spPr/>
      <dgm:t>
        <a:bodyPr/>
        <a:lstStyle/>
        <a:p>
          <a:endParaRPr kumimoji="1" lang="ja-JP" altLang="en-US"/>
        </a:p>
      </dgm:t>
    </dgm:pt>
    <dgm:pt modelId="{73C3D1F5-3241-4CC6-AD51-222F0435F54E}" type="sibTrans" cxnId="{E0A4749C-895C-427D-B184-C2D4EA619498}">
      <dgm:prSet/>
      <dgm:spPr/>
      <dgm:t>
        <a:bodyPr/>
        <a:lstStyle/>
        <a:p>
          <a:endParaRPr kumimoji="1" lang="ja-JP" altLang="en-US"/>
        </a:p>
      </dgm:t>
    </dgm:pt>
    <dgm:pt modelId="{4DEB2D40-FDA7-41C8-B7F6-C86BA14AAA99}">
      <dgm:prSet phldrT="[テキスト]" custT="1"/>
      <dgm:spPr/>
      <dgm:t>
        <a:bodyPr/>
        <a:lstStyle/>
        <a:p>
          <a:r>
            <a:rPr kumimoji="1" lang="ja-JP" altLang="en-US" sz="2400" dirty="0" smtClean="0"/>
            <a:t>気に入ったら購入</a:t>
          </a:r>
          <a:endParaRPr kumimoji="1" lang="ja-JP" altLang="en-US" sz="2400" dirty="0"/>
        </a:p>
      </dgm:t>
    </dgm:pt>
    <dgm:pt modelId="{437FE2D6-9327-43A4-9E63-8A6921A08FF5}" type="parTrans" cxnId="{EDAE2AEC-BACC-4E32-8151-3DF8940481EB}">
      <dgm:prSet/>
      <dgm:spPr/>
      <dgm:t>
        <a:bodyPr/>
        <a:lstStyle/>
        <a:p>
          <a:endParaRPr kumimoji="1" lang="ja-JP" altLang="en-US"/>
        </a:p>
      </dgm:t>
    </dgm:pt>
    <dgm:pt modelId="{B8B35F2C-A9DA-4EBA-8D75-FE424BEDD83E}" type="sibTrans" cxnId="{EDAE2AEC-BACC-4E32-8151-3DF8940481EB}">
      <dgm:prSet/>
      <dgm:spPr/>
      <dgm:t>
        <a:bodyPr/>
        <a:lstStyle/>
        <a:p>
          <a:endParaRPr kumimoji="1" lang="ja-JP" altLang="en-US"/>
        </a:p>
      </dgm:t>
    </dgm:pt>
    <dgm:pt modelId="{56FE8740-CCC1-4E9A-A4A3-418041BC7074}">
      <dgm:prSet phldrT="[テキスト]" custT="1"/>
      <dgm:spPr/>
      <dgm:t>
        <a:bodyPr/>
        <a:lstStyle/>
        <a:p>
          <a:r>
            <a:rPr kumimoji="1" lang="ja-JP" altLang="en-US" sz="3600" dirty="0" smtClean="0"/>
            <a:t>Ｓ</a:t>
          </a:r>
          <a:endParaRPr kumimoji="1" lang="ja-JP" altLang="en-US" sz="3600" dirty="0"/>
        </a:p>
      </dgm:t>
    </dgm:pt>
    <dgm:pt modelId="{F699853D-455A-42B7-88DC-19CEC304ECEB}" type="parTrans" cxnId="{D75DF5C3-A1EF-407A-BC80-A93CEF2713EA}">
      <dgm:prSet/>
      <dgm:spPr/>
      <dgm:t>
        <a:bodyPr/>
        <a:lstStyle/>
        <a:p>
          <a:endParaRPr kumimoji="1" lang="ja-JP" altLang="en-US"/>
        </a:p>
      </dgm:t>
    </dgm:pt>
    <dgm:pt modelId="{7991F56E-FF4D-4DFD-88B1-BDE5C56BB8DE}" type="sibTrans" cxnId="{D75DF5C3-A1EF-407A-BC80-A93CEF2713EA}">
      <dgm:prSet/>
      <dgm:spPr/>
      <dgm:t>
        <a:bodyPr/>
        <a:lstStyle/>
        <a:p>
          <a:endParaRPr kumimoji="1" lang="ja-JP" altLang="en-US"/>
        </a:p>
      </dgm:t>
    </dgm:pt>
    <dgm:pt modelId="{B9BBF179-F6B3-4A84-8FD9-023226A22244}">
      <dgm:prSet phldrT="[テキスト]" custT="1"/>
      <dgm:spPr/>
      <dgm:t>
        <a:bodyPr/>
        <a:lstStyle/>
        <a:p>
          <a:r>
            <a:rPr kumimoji="1" lang="ja-JP" altLang="en-US" sz="2400" dirty="0" smtClean="0"/>
            <a:t>自分の体験を伝え共有</a:t>
          </a:r>
          <a:endParaRPr kumimoji="1" lang="ja-JP" altLang="en-US" sz="2400" dirty="0"/>
        </a:p>
      </dgm:t>
    </dgm:pt>
    <dgm:pt modelId="{7877CA5D-40F1-48AE-BE9D-21AB66D93CDA}" type="parTrans" cxnId="{3F7AD6AE-40A2-4288-9F29-E87A73E4AF73}">
      <dgm:prSet/>
      <dgm:spPr/>
      <dgm:t>
        <a:bodyPr/>
        <a:lstStyle/>
        <a:p>
          <a:endParaRPr kumimoji="1" lang="ja-JP" altLang="en-US"/>
        </a:p>
      </dgm:t>
    </dgm:pt>
    <dgm:pt modelId="{904BDFB5-649F-448E-BD1F-18545EE56150}" type="sibTrans" cxnId="{3F7AD6AE-40A2-4288-9F29-E87A73E4AF73}">
      <dgm:prSet/>
      <dgm:spPr/>
      <dgm:t>
        <a:bodyPr/>
        <a:lstStyle/>
        <a:p>
          <a:endParaRPr kumimoji="1" lang="ja-JP" altLang="en-US"/>
        </a:p>
      </dgm:t>
    </dgm:pt>
    <dgm:pt modelId="{12608F8B-69A3-496D-BC5E-C29B49211DAC}">
      <dgm:prSet custT="1"/>
      <dgm:spPr/>
      <dgm:t>
        <a:bodyPr/>
        <a:lstStyle/>
        <a:p>
          <a:r>
            <a:rPr kumimoji="1" lang="ja-JP" altLang="en-US" sz="3600" dirty="0" smtClean="0"/>
            <a:t>Ｉ</a:t>
          </a:r>
          <a:endParaRPr kumimoji="1" lang="ja-JP" altLang="en-US" sz="3600" dirty="0"/>
        </a:p>
      </dgm:t>
    </dgm:pt>
    <dgm:pt modelId="{B2218040-3A5F-4C9E-98BB-24DA13932113}" type="parTrans" cxnId="{EFF501E1-23CD-45D3-A090-1087D52A1B26}">
      <dgm:prSet/>
      <dgm:spPr/>
      <dgm:t>
        <a:bodyPr/>
        <a:lstStyle/>
        <a:p>
          <a:endParaRPr kumimoji="1" lang="ja-JP" altLang="en-US"/>
        </a:p>
      </dgm:t>
    </dgm:pt>
    <dgm:pt modelId="{1AF32DAB-1A48-4341-9AFA-2044926672C4}" type="sibTrans" cxnId="{EFF501E1-23CD-45D3-A090-1087D52A1B26}">
      <dgm:prSet/>
      <dgm:spPr/>
      <dgm:t>
        <a:bodyPr/>
        <a:lstStyle/>
        <a:p>
          <a:endParaRPr kumimoji="1" lang="ja-JP" altLang="en-US"/>
        </a:p>
      </dgm:t>
    </dgm:pt>
    <dgm:pt modelId="{06E2D02A-4B2D-4CFF-AE11-EABC7CEE2ACE}">
      <dgm:prSet custT="1"/>
      <dgm:spPr/>
      <dgm:t>
        <a:bodyPr/>
        <a:lstStyle/>
        <a:p>
          <a:r>
            <a:rPr kumimoji="1" lang="ja-JP" altLang="en-US" sz="3600" dirty="0" smtClean="0"/>
            <a:t>Ｓ</a:t>
          </a:r>
          <a:endParaRPr kumimoji="1" lang="ja-JP" altLang="en-US" sz="3600" dirty="0"/>
        </a:p>
      </dgm:t>
    </dgm:pt>
    <dgm:pt modelId="{04D4A7CA-B151-4003-B8EA-EDFA493B27A9}" type="parTrans" cxnId="{E3436E29-A6F4-4FA2-BD69-5A606D2A3273}">
      <dgm:prSet/>
      <dgm:spPr/>
      <dgm:t>
        <a:bodyPr/>
        <a:lstStyle/>
        <a:p>
          <a:endParaRPr kumimoji="1" lang="ja-JP" altLang="en-US"/>
        </a:p>
      </dgm:t>
    </dgm:pt>
    <dgm:pt modelId="{ABA415A8-8D70-4AEA-9618-BEBCFAB62300}" type="sibTrans" cxnId="{E3436E29-A6F4-4FA2-BD69-5A606D2A3273}">
      <dgm:prSet/>
      <dgm:spPr/>
      <dgm:t>
        <a:bodyPr/>
        <a:lstStyle/>
        <a:p>
          <a:endParaRPr kumimoji="1" lang="ja-JP" altLang="en-US"/>
        </a:p>
      </dgm:t>
    </dgm:pt>
    <dgm:pt modelId="{3643807A-9232-4ACE-9D39-4360E5537F83}">
      <dgm:prSet custT="1"/>
      <dgm:spPr/>
      <dgm:t>
        <a:bodyPr/>
        <a:lstStyle/>
        <a:p>
          <a:r>
            <a:rPr kumimoji="1" lang="ja-JP" altLang="en-US" sz="2400" dirty="0" smtClean="0"/>
            <a:t>興味を持つ</a:t>
          </a:r>
          <a:endParaRPr kumimoji="1" lang="ja-JP" altLang="en-US" sz="2400" dirty="0"/>
        </a:p>
      </dgm:t>
    </dgm:pt>
    <dgm:pt modelId="{82559E38-3C74-46A2-9526-28AF60ACDD44}" type="parTrans" cxnId="{F012B014-774D-4691-AD5B-EDEBC9006692}">
      <dgm:prSet/>
      <dgm:spPr/>
      <dgm:t>
        <a:bodyPr/>
        <a:lstStyle/>
        <a:p>
          <a:endParaRPr kumimoji="1" lang="ja-JP" altLang="en-US"/>
        </a:p>
      </dgm:t>
    </dgm:pt>
    <dgm:pt modelId="{29597CC2-B94B-4459-987A-0461EFA14F5A}" type="sibTrans" cxnId="{F012B014-774D-4691-AD5B-EDEBC9006692}">
      <dgm:prSet/>
      <dgm:spPr/>
      <dgm:t>
        <a:bodyPr/>
        <a:lstStyle/>
        <a:p>
          <a:endParaRPr kumimoji="1" lang="ja-JP" altLang="en-US"/>
        </a:p>
      </dgm:t>
    </dgm:pt>
    <dgm:pt modelId="{792829FA-A9C4-4C32-8DF5-7ECB612CD64D}">
      <dgm:prSet custT="1"/>
      <dgm:spPr/>
      <dgm:t>
        <a:bodyPr/>
        <a:lstStyle/>
        <a:p>
          <a:r>
            <a:rPr kumimoji="1" lang="ja-JP" altLang="en-US" sz="2400" dirty="0" smtClean="0"/>
            <a:t>インターネットで詳しく調べる</a:t>
          </a:r>
          <a:endParaRPr kumimoji="1" lang="ja-JP" altLang="en-US" sz="2400" dirty="0"/>
        </a:p>
      </dgm:t>
    </dgm:pt>
    <dgm:pt modelId="{D3AE80DA-F88E-4B07-90B9-D3616A85A1D7}" type="parTrans" cxnId="{2C1243FD-051E-48F1-8F5B-95026EEE2497}">
      <dgm:prSet/>
      <dgm:spPr/>
      <dgm:t>
        <a:bodyPr/>
        <a:lstStyle/>
        <a:p>
          <a:endParaRPr kumimoji="1" lang="ja-JP" altLang="en-US"/>
        </a:p>
      </dgm:t>
    </dgm:pt>
    <dgm:pt modelId="{1B4E11B5-F792-46DB-8778-E5FBFCBEEF78}" type="sibTrans" cxnId="{2C1243FD-051E-48F1-8F5B-95026EEE2497}">
      <dgm:prSet/>
      <dgm:spPr/>
      <dgm:t>
        <a:bodyPr/>
        <a:lstStyle/>
        <a:p>
          <a:endParaRPr kumimoji="1" lang="ja-JP" altLang="en-US"/>
        </a:p>
      </dgm:t>
    </dgm:pt>
    <dgm:pt modelId="{18C5DA63-3B41-4DF0-A41E-30CC047859ED}" type="pres">
      <dgm:prSet presAssocID="{E3AABBB3-F141-44DD-A572-120A85A702E8}" presName="linearFlow" presStyleCnt="0">
        <dgm:presLayoutVars>
          <dgm:dir/>
          <dgm:animLvl val="lvl"/>
          <dgm:resizeHandles val="exact"/>
        </dgm:presLayoutVars>
      </dgm:prSet>
      <dgm:spPr/>
      <dgm:t>
        <a:bodyPr/>
        <a:lstStyle/>
        <a:p>
          <a:endParaRPr kumimoji="1" lang="ja-JP" altLang="en-US"/>
        </a:p>
      </dgm:t>
    </dgm:pt>
    <dgm:pt modelId="{DF107C33-F681-4786-B9FE-35C6C0D019EE}" type="pres">
      <dgm:prSet presAssocID="{99325672-7A1E-4727-8298-691575D5B0F0}" presName="composite" presStyleCnt="0"/>
      <dgm:spPr/>
    </dgm:pt>
    <dgm:pt modelId="{FF9F6B93-7D21-4C1C-A8CF-9D870553736C}" type="pres">
      <dgm:prSet presAssocID="{99325672-7A1E-4727-8298-691575D5B0F0}" presName="parentText" presStyleLbl="alignNode1" presStyleIdx="0" presStyleCnt="5">
        <dgm:presLayoutVars>
          <dgm:chMax val="1"/>
          <dgm:bulletEnabled val="1"/>
        </dgm:presLayoutVars>
      </dgm:prSet>
      <dgm:spPr/>
      <dgm:t>
        <a:bodyPr/>
        <a:lstStyle/>
        <a:p>
          <a:endParaRPr kumimoji="1" lang="ja-JP" altLang="en-US"/>
        </a:p>
      </dgm:t>
    </dgm:pt>
    <dgm:pt modelId="{989B561D-38E7-4291-88C6-FF9C392203B5}" type="pres">
      <dgm:prSet presAssocID="{99325672-7A1E-4727-8298-691575D5B0F0}" presName="descendantText" presStyleLbl="alignAcc1" presStyleIdx="0" presStyleCnt="5">
        <dgm:presLayoutVars>
          <dgm:bulletEnabled val="1"/>
        </dgm:presLayoutVars>
      </dgm:prSet>
      <dgm:spPr/>
      <dgm:t>
        <a:bodyPr/>
        <a:lstStyle/>
        <a:p>
          <a:endParaRPr kumimoji="1" lang="ja-JP" altLang="en-US"/>
        </a:p>
      </dgm:t>
    </dgm:pt>
    <dgm:pt modelId="{1D24B2D7-1188-47B9-8347-7EAC48BD1207}" type="pres">
      <dgm:prSet presAssocID="{503CDD65-AF3C-433E-B2E6-98DB0888B9B5}" presName="sp" presStyleCnt="0"/>
      <dgm:spPr/>
    </dgm:pt>
    <dgm:pt modelId="{6962D21F-7CD2-42F3-BD27-08E08EB60F27}" type="pres">
      <dgm:prSet presAssocID="{12608F8B-69A3-496D-BC5E-C29B49211DAC}" presName="composite" presStyleCnt="0"/>
      <dgm:spPr/>
    </dgm:pt>
    <dgm:pt modelId="{CADC17B5-39EE-4A84-A94E-61DC818E5968}" type="pres">
      <dgm:prSet presAssocID="{12608F8B-69A3-496D-BC5E-C29B49211DAC}" presName="parentText" presStyleLbl="alignNode1" presStyleIdx="1" presStyleCnt="5">
        <dgm:presLayoutVars>
          <dgm:chMax val="1"/>
          <dgm:bulletEnabled val="1"/>
        </dgm:presLayoutVars>
      </dgm:prSet>
      <dgm:spPr/>
      <dgm:t>
        <a:bodyPr/>
        <a:lstStyle/>
        <a:p>
          <a:endParaRPr kumimoji="1" lang="ja-JP" altLang="en-US"/>
        </a:p>
      </dgm:t>
    </dgm:pt>
    <dgm:pt modelId="{D9429B0C-B1E9-47B8-84A4-AECAE6CB0EBC}" type="pres">
      <dgm:prSet presAssocID="{12608F8B-69A3-496D-BC5E-C29B49211DAC}" presName="descendantText" presStyleLbl="alignAcc1" presStyleIdx="1" presStyleCnt="5" custLinFactNeighborX="-396" custLinFactNeighborY="-1428">
        <dgm:presLayoutVars>
          <dgm:bulletEnabled val="1"/>
        </dgm:presLayoutVars>
      </dgm:prSet>
      <dgm:spPr/>
      <dgm:t>
        <a:bodyPr/>
        <a:lstStyle/>
        <a:p>
          <a:endParaRPr kumimoji="1" lang="ja-JP" altLang="en-US"/>
        </a:p>
      </dgm:t>
    </dgm:pt>
    <dgm:pt modelId="{4D1D949A-CA1B-4E51-8C29-59F2DEA72D99}" type="pres">
      <dgm:prSet presAssocID="{1AF32DAB-1A48-4341-9AFA-2044926672C4}" presName="sp" presStyleCnt="0"/>
      <dgm:spPr/>
    </dgm:pt>
    <dgm:pt modelId="{C3D17F04-810A-45E4-8CC2-41197A9153FB}" type="pres">
      <dgm:prSet presAssocID="{06E2D02A-4B2D-4CFF-AE11-EABC7CEE2ACE}" presName="composite" presStyleCnt="0"/>
      <dgm:spPr/>
    </dgm:pt>
    <dgm:pt modelId="{4EAC8A7D-F03F-4F6E-A0AC-03B394A18A70}" type="pres">
      <dgm:prSet presAssocID="{06E2D02A-4B2D-4CFF-AE11-EABC7CEE2ACE}" presName="parentText" presStyleLbl="alignNode1" presStyleIdx="2" presStyleCnt="5">
        <dgm:presLayoutVars>
          <dgm:chMax val="1"/>
          <dgm:bulletEnabled val="1"/>
        </dgm:presLayoutVars>
      </dgm:prSet>
      <dgm:spPr/>
      <dgm:t>
        <a:bodyPr/>
        <a:lstStyle/>
        <a:p>
          <a:endParaRPr kumimoji="1" lang="ja-JP" altLang="en-US"/>
        </a:p>
      </dgm:t>
    </dgm:pt>
    <dgm:pt modelId="{88408CC1-FFF8-4EC1-967C-15B1BA1B2EFD}" type="pres">
      <dgm:prSet presAssocID="{06E2D02A-4B2D-4CFF-AE11-EABC7CEE2ACE}" presName="descendantText" presStyleLbl="alignAcc1" presStyleIdx="2" presStyleCnt="5" custLinFactNeighborX="-396" custLinFactNeighborY="2248">
        <dgm:presLayoutVars>
          <dgm:bulletEnabled val="1"/>
        </dgm:presLayoutVars>
      </dgm:prSet>
      <dgm:spPr/>
      <dgm:t>
        <a:bodyPr/>
        <a:lstStyle/>
        <a:p>
          <a:endParaRPr kumimoji="1" lang="ja-JP" altLang="en-US"/>
        </a:p>
      </dgm:t>
    </dgm:pt>
    <dgm:pt modelId="{05A8ADE1-4FAC-452C-B766-585817F3070B}" type="pres">
      <dgm:prSet presAssocID="{ABA415A8-8D70-4AEA-9618-BEBCFAB62300}" presName="sp" presStyleCnt="0"/>
      <dgm:spPr/>
    </dgm:pt>
    <dgm:pt modelId="{AA8D1719-43C3-45D2-B6AC-FFF59439B0BC}" type="pres">
      <dgm:prSet presAssocID="{4320E32C-FD88-402D-9659-335B1C699013}" presName="composite" presStyleCnt="0"/>
      <dgm:spPr/>
    </dgm:pt>
    <dgm:pt modelId="{8AD2D2ED-FDDE-49EA-B247-E221324FCDBA}" type="pres">
      <dgm:prSet presAssocID="{4320E32C-FD88-402D-9659-335B1C699013}" presName="parentText" presStyleLbl="alignNode1" presStyleIdx="3" presStyleCnt="5">
        <dgm:presLayoutVars>
          <dgm:chMax val="1"/>
          <dgm:bulletEnabled val="1"/>
        </dgm:presLayoutVars>
      </dgm:prSet>
      <dgm:spPr/>
      <dgm:t>
        <a:bodyPr/>
        <a:lstStyle/>
        <a:p>
          <a:endParaRPr kumimoji="1" lang="ja-JP" altLang="en-US"/>
        </a:p>
      </dgm:t>
    </dgm:pt>
    <dgm:pt modelId="{2144BE0E-D81A-4C1D-BA0D-5E45022964F5}" type="pres">
      <dgm:prSet presAssocID="{4320E32C-FD88-402D-9659-335B1C699013}" presName="descendantText" presStyleLbl="alignAcc1" presStyleIdx="3" presStyleCnt="5">
        <dgm:presLayoutVars>
          <dgm:bulletEnabled val="1"/>
        </dgm:presLayoutVars>
      </dgm:prSet>
      <dgm:spPr/>
      <dgm:t>
        <a:bodyPr/>
        <a:lstStyle/>
        <a:p>
          <a:endParaRPr kumimoji="1" lang="ja-JP" altLang="en-US"/>
        </a:p>
      </dgm:t>
    </dgm:pt>
    <dgm:pt modelId="{7FEB0613-5AD6-4EB9-BE6D-ECB1CF8E88BC}" type="pres">
      <dgm:prSet presAssocID="{73C3D1F5-3241-4CC6-AD51-222F0435F54E}" presName="sp" presStyleCnt="0"/>
      <dgm:spPr/>
    </dgm:pt>
    <dgm:pt modelId="{1C4DA08C-C5D8-4151-98E3-A7F18717792E}" type="pres">
      <dgm:prSet presAssocID="{56FE8740-CCC1-4E9A-A4A3-418041BC7074}" presName="composite" presStyleCnt="0"/>
      <dgm:spPr/>
    </dgm:pt>
    <dgm:pt modelId="{70159B70-7959-4EEE-8B1D-BC7529726E12}" type="pres">
      <dgm:prSet presAssocID="{56FE8740-CCC1-4E9A-A4A3-418041BC7074}" presName="parentText" presStyleLbl="alignNode1" presStyleIdx="4" presStyleCnt="5">
        <dgm:presLayoutVars>
          <dgm:chMax val="1"/>
          <dgm:bulletEnabled val="1"/>
        </dgm:presLayoutVars>
      </dgm:prSet>
      <dgm:spPr/>
      <dgm:t>
        <a:bodyPr/>
        <a:lstStyle/>
        <a:p>
          <a:endParaRPr kumimoji="1" lang="ja-JP" altLang="en-US"/>
        </a:p>
      </dgm:t>
    </dgm:pt>
    <dgm:pt modelId="{861967BD-F8C8-444B-BE7C-759EA60E5B6B}" type="pres">
      <dgm:prSet presAssocID="{56FE8740-CCC1-4E9A-A4A3-418041BC7074}" presName="descendantText" presStyleLbl="alignAcc1" presStyleIdx="4" presStyleCnt="5">
        <dgm:presLayoutVars>
          <dgm:bulletEnabled val="1"/>
        </dgm:presLayoutVars>
      </dgm:prSet>
      <dgm:spPr/>
      <dgm:t>
        <a:bodyPr/>
        <a:lstStyle/>
        <a:p>
          <a:endParaRPr kumimoji="1" lang="ja-JP" altLang="en-US"/>
        </a:p>
      </dgm:t>
    </dgm:pt>
  </dgm:ptLst>
  <dgm:cxnLst>
    <dgm:cxn modelId="{515A8C48-5D6F-41C6-93C2-B3107B2E4F96}" type="presOf" srcId="{06E2D02A-4B2D-4CFF-AE11-EABC7CEE2ACE}" destId="{4EAC8A7D-F03F-4F6E-A0AC-03B394A18A70}" srcOrd="0" destOrd="0" presId="urn:microsoft.com/office/officeart/2005/8/layout/chevron2"/>
    <dgm:cxn modelId="{DD886209-126C-4255-8DEE-4F549C44A58D}" type="presOf" srcId="{56FE8740-CCC1-4E9A-A4A3-418041BC7074}" destId="{70159B70-7959-4EEE-8B1D-BC7529726E12}" srcOrd="0" destOrd="0" presId="urn:microsoft.com/office/officeart/2005/8/layout/chevron2"/>
    <dgm:cxn modelId="{27E7EB84-BCE6-4E97-8F46-17AFE756EFEF}" type="presOf" srcId="{B9BBF179-F6B3-4A84-8FD9-023226A22244}" destId="{861967BD-F8C8-444B-BE7C-759EA60E5B6B}" srcOrd="0" destOrd="0" presId="urn:microsoft.com/office/officeart/2005/8/layout/chevron2"/>
    <dgm:cxn modelId="{4BE9BA86-1F39-4ABC-B5DB-CF8BE8E2D388}" type="presOf" srcId="{E3AABBB3-F141-44DD-A572-120A85A702E8}" destId="{18C5DA63-3B41-4DF0-A41E-30CC047859ED}" srcOrd="0" destOrd="0" presId="urn:microsoft.com/office/officeart/2005/8/layout/chevron2"/>
    <dgm:cxn modelId="{32377C0C-2EE2-4868-BE19-C97495A41E68}" srcId="{E3AABBB3-F141-44DD-A572-120A85A702E8}" destId="{99325672-7A1E-4727-8298-691575D5B0F0}" srcOrd="0" destOrd="0" parTransId="{0F838488-A5DD-44BF-8FEB-3334F30A8C71}" sibTransId="{503CDD65-AF3C-433E-B2E6-98DB0888B9B5}"/>
    <dgm:cxn modelId="{D75DF5C3-A1EF-407A-BC80-A93CEF2713EA}" srcId="{E3AABBB3-F141-44DD-A572-120A85A702E8}" destId="{56FE8740-CCC1-4E9A-A4A3-418041BC7074}" srcOrd="4" destOrd="0" parTransId="{F699853D-455A-42B7-88DC-19CEC304ECEB}" sibTransId="{7991F56E-FF4D-4DFD-88B1-BDE5C56BB8DE}"/>
    <dgm:cxn modelId="{BC3CC918-F6BE-4150-AF01-96C42F667F6C}" type="presOf" srcId="{4DEB2D40-FDA7-41C8-B7F6-C86BA14AAA99}" destId="{2144BE0E-D81A-4C1D-BA0D-5E45022964F5}" srcOrd="0" destOrd="0" presId="urn:microsoft.com/office/officeart/2005/8/layout/chevron2"/>
    <dgm:cxn modelId="{464A0323-C319-45B8-8032-4AEA41BFCB5C}" type="presOf" srcId="{DB788A66-9D4C-43C4-AE22-3E73C443E764}" destId="{989B561D-38E7-4291-88C6-FF9C392203B5}" srcOrd="0" destOrd="0" presId="urn:microsoft.com/office/officeart/2005/8/layout/chevron2"/>
    <dgm:cxn modelId="{133B5C45-FCF1-4AAF-9F68-EB6E504794A2}" type="presOf" srcId="{792829FA-A9C4-4C32-8DF5-7ECB612CD64D}" destId="{88408CC1-FFF8-4EC1-967C-15B1BA1B2EFD}" srcOrd="0" destOrd="0" presId="urn:microsoft.com/office/officeart/2005/8/layout/chevron2"/>
    <dgm:cxn modelId="{E0A4749C-895C-427D-B184-C2D4EA619498}" srcId="{E3AABBB3-F141-44DD-A572-120A85A702E8}" destId="{4320E32C-FD88-402D-9659-335B1C699013}" srcOrd="3" destOrd="0" parTransId="{0F9526D4-C376-4D00-8BEE-E91AFF5EC22F}" sibTransId="{73C3D1F5-3241-4CC6-AD51-222F0435F54E}"/>
    <dgm:cxn modelId="{EFF501E1-23CD-45D3-A090-1087D52A1B26}" srcId="{E3AABBB3-F141-44DD-A572-120A85A702E8}" destId="{12608F8B-69A3-496D-BC5E-C29B49211DAC}" srcOrd="1" destOrd="0" parTransId="{B2218040-3A5F-4C9E-98BB-24DA13932113}" sibTransId="{1AF32DAB-1A48-4341-9AFA-2044926672C4}"/>
    <dgm:cxn modelId="{3F7AD6AE-40A2-4288-9F29-E87A73E4AF73}" srcId="{56FE8740-CCC1-4E9A-A4A3-418041BC7074}" destId="{B9BBF179-F6B3-4A84-8FD9-023226A22244}" srcOrd="0" destOrd="0" parTransId="{7877CA5D-40F1-48AE-BE9D-21AB66D93CDA}" sibTransId="{904BDFB5-649F-448E-BD1F-18545EE56150}"/>
    <dgm:cxn modelId="{2C1243FD-051E-48F1-8F5B-95026EEE2497}" srcId="{06E2D02A-4B2D-4CFF-AE11-EABC7CEE2ACE}" destId="{792829FA-A9C4-4C32-8DF5-7ECB612CD64D}" srcOrd="0" destOrd="0" parTransId="{D3AE80DA-F88E-4B07-90B9-D3616A85A1D7}" sibTransId="{1B4E11B5-F792-46DB-8778-E5FBFCBEEF78}"/>
    <dgm:cxn modelId="{576403FA-00F6-4117-A1E1-347E1CF08DEF}" type="presOf" srcId="{12608F8B-69A3-496D-BC5E-C29B49211DAC}" destId="{CADC17B5-39EE-4A84-A94E-61DC818E5968}" srcOrd="0" destOrd="0" presId="urn:microsoft.com/office/officeart/2005/8/layout/chevron2"/>
    <dgm:cxn modelId="{C5242A9B-DFF5-43EE-BCAE-41E408B27EDA}" type="presOf" srcId="{99325672-7A1E-4727-8298-691575D5B0F0}" destId="{FF9F6B93-7D21-4C1C-A8CF-9D870553736C}" srcOrd="0" destOrd="0" presId="urn:microsoft.com/office/officeart/2005/8/layout/chevron2"/>
    <dgm:cxn modelId="{88376150-279F-44C0-83A0-13D3353A35F6}" type="presOf" srcId="{3643807A-9232-4ACE-9D39-4360E5537F83}" destId="{D9429B0C-B1E9-47B8-84A4-AECAE6CB0EBC}" srcOrd="0" destOrd="0" presId="urn:microsoft.com/office/officeart/2005/8/layout/chevron2"/>
    <dgm:cxn modelId="{E3436E29-A6F4-4FA2-BD69-5A606D2A3273}" srcId="{E3AABBB3-F141-44DD-A572-120A85A702E8}" destId="{06E2D02A-4B2D-4CFF-AE11-EABC7CEE2ACE}" srcOrd="2" destOrd="0" parTransId="{04D4A7CA-B151-4003-B8EA-EDFA493B27A9}" sibTransId="{ABA415A8-8D70-4AEA-9618-BEBCFAB62300}"/>
    <dgm:cxn modelId="{90288C27-6E73-40D2-BB19-0E8596B42FC6}" type="presOf" srcId="{4320E32C-FD88-402D-9659-335B1C699013}" destId="{8AD2D2ED-FDDE-49EA-B247-E221324FCDBA}" srcOrd="0" destOrd="0" presId="urn:microsoft.com/office/officeart/2005/8/layout/chevron2"/>
    <dgm:cxn modelId="{EDAE2AEC-BACC-4E32-8151-3DF8940481EB}" srcId="{4320E32C-FD88-402D-9659-335B1C699013}" destId="{4DEB2D40-FDA7-41C8-B7F6-C86BA14AAA99}" srcOrd="0" destOrd="0" parTransId="{437FE2D6-9327-43A4-9E63-8A6921A08FF5}" sibTransId="{B8B35F2C-A9DA-4EBA-8D75-FE424BEDD83E}"/>
    <dgm:cxn modelId="{E756F39C-2474-4796-A18B-328483B64AFE}" srcId="{99325672-7A1E-4727-8298-691575D5B0F0}" destId="{DB788A66-9D4C-43C4-AE22-3E73C443E764}" srcOrd="0" destOrd="0" parTransId="{F9FB368D-4172-4827-8270-A691D07FF5A7}" sibTransId="{2BF7CBA7-5595-412F-AB38-8644B266CAC3}"/>
    <dgm:cxn modelId="{F012B014-774D-4691-AD5B-EDEBC9006692}" srcId="{12608F8B-69A3-496D-BC5E-C29B49211DAC}" destId="{3643807A-9232-4ACE-9D39-4360E5537F83}" srcOrd="0" destOrd="0" parTransId="{82559E38-3C74-46A2-9526-28AF60ACDD44}" sibTransId="{29597CC2-B94B-4459-987A-0461EFA14F5A}"/>
    <dgm:cxn modelId="{1DDD87EF-7B2A-478A-8D38-624399025C08}" type="presParOf" srcId="{18C5DA63-3B41-4DF0-A41E-30CC047859ED}" destId="{DF107C33-F681-4786-B9FE-35C6C0D019EE}" srcOrd="0" destOrd="0" presId="urn:microsoft.com/office/officeart/2005/8/layout/chevron2"/>
    <dgm:cxn modelId="{B3E5AD40-9D52-4664-90F7-0920616B45F2}" type="presParOf" srcId="{DF107C33-F681-4786-B9FE-35C6C0D019EE}" destId="{FF9F6B93-7D21-4C1C-A8CF-9D870553736C}" srcOrd="0" destOrd="0" presId="urn:microsoft.com/office/officeart/2005/8/layout/chevron2"/>
    <dgm:cxn modelId="{6E8118A1-C2DB-49B5-B048-05D2A0179134}" type="presParOf" srcId="{DF107C33-F681-4786-B9FE-35C6C0D019EE}" destId="{989B561D-38E7-4291-88C6-FF9C392203B5}" srcOrd="1" destOrd="0" presId="urn:microsoft.com/office/officeart/2005/8/layout/chevron2"/>
    <dgm:cxn modelId="{F743B538-410C-4B34-A0ED-931748589DF9}" type="presParOf" srcId="{18C5DA63-3B41-4DF0-A41E-30CC047859ED}" destId="{1D24B2D7-1188-47B9-8347-7EAC48BD1207}" srcOrd="1" destOrd="0" presId="urn:microsoft.com/office/officeart/2005/8/layout/chevron2"/>
    <dgm:cxn modelId="{BE3162F1-810F-427F-98E4-F2E9F111D836}" type="presParOf" srcId="{18C5DA63-3B41-4DF0-A41E-30CC047859ED}" destId="{6962D21F-7CD2-42F3-BD27-08E08EB60F27}" srcOrd="2" destOrd="0" presId="urn:microsoft.com/office/officeart/2005/8/layout/chevron2"/>
    <dgm:cxn modelId="{D2F4C737-5F38-4934-A375-A5ABD4990F34}" type="presParOf" srcId="{6962D21F-7CD2-42F3-BD27-08E08EB60F27}" destId="{CADC17B5-39EE-4A84-A94E-61DC818E5968}" srcOrd="0" destOrd="0" presId="urn:microsoft.com/office/officeart/2005/8/layout/chevron2"/>
    <dgm:cxn modelId="{70FA7481-E54D-4CD5-8F87-65EEFD082D21}" type="presParOf" srcId="{6962D21F-7CD2-42F3-BD27-08E08EB60F27}" destId="{D9429B0C-B1E9-47B8-84A4-AECAE6CB0EBC}" srcOrd="1" destOrd="0" presId="urn:microsoft.com/office/officeart/2005/8/layout/chevron2"/>
    <dgm:cxn modelId="{BE802A8D-2EFC-487E-B7CA-2F7D4A4DD7D1}" type="presParOf" srcId="{18C5DA63-3B41-4DF0-A41E-30CC047859ED}" destId="{4D1D949A-CA1B-4E51-8C29-59F2DEA72D99}" srcOrd="3" destOrd="0" presId="urn:microsoft.com/office/officeart/2005/8/layout/chevron2"/>
    <dgm:cxn modelId="{B63A744F-1576-4DFE-8122-0BAEAE3494AA}" type="presParOf" srcId="{18C5DA63-3B41-4DF0-A41E-30CC047859ED}" destId="{C3D17F04-810A-45E4-8CC2-41197A9153FB}" srcOrd="4" destOrd="0" presId="urn:microsoft.com/office/officeart/2005/8/layout/chevron2"/>
    <dgm:cxn modelId="{A2322AD3-7F30-4A76-AAFC-82F42D009EB5}" type="presParOf" srcId="{C3D17F04-810A-45E4-8CC2-41197A9153FB}" destId="{4EAC8A7D-F03F-4F6E-A0AC-03B394A18A70}" srcOrd="0" destOrd="0" presId="urn:microsoft.com/office/officeart/2005/8/layout/chevron2"/>
    <dgm:cxn modelId="{D6DBF1A4-FE65-4B17-8EF7-8E97D34C2CD4}" type="presParOf" srcId="{C3D17F04-810A-45E4-8CC2-41197A9153FB}" destId="{88408CC1-FFF8-4EC1-967C-15B1BA1B2EFD}" srcOrd="1" destOrd="0" presId="urn:microsoft.com/office/officeart/2005/8/layout/chevron2"/>
    <dgm:cxn modelId="{A82531CE-723C-4D50-B4EF-3DFAB77C5C38}" type="presParOf" srcId="{18C5DA63-3B41-4DF0-A41E-30CC047859ED}" destId="{05A8ADE1-4FAC-452C-B766-585817F3070B}" srcOrd="5" destOrd="0" presId="urn:microsoft.com/office/officeart/2005/8/layout/chevron2"/>
    <dgm:cxn modelId="{2BE7B7FB-515C-4F44-9E2F-269621628A2F}" type="presParOf" srcId="{18C5DA63-3B41-4DF0-A41E-30CC047859ED}" destId="{AA8D1719-43C3-45D2-B6AC-FFF59439B0BC}" srcOrd="6" destOrd="0" presId="urn:microsoft.com/office/officeart/2005/8/layout/chevron2"/>
    <dgm:cxn modelId="{ACE3EBA9-16EC-4D94-A9F9-546938597D50}" type="presParOf" srcId="{AA8D1719-43C3-45D2-B6AC-FFF59439B0BC}" destId="{8AD2D2ED-FDDE-49EA-B247-E221324FCDBA}" srcOrd="0" destOrd="0" presId="urn:microsoft.com/office/officeart/2005/8/layout/chevron2"/>
    <dgm:cxn modelId="{9DB820FB-D471-439B-97F1-37700E123CE8}" type="presParOf" srcId="{AA8D1719-43C3-45D2-B6AC-FFF59439B0BC}" destId="{2144BE0E-D81A-4C1D-BA0D-5E45022964F5}" srcOrd="1" destOrd="0" presId="urn:microsoft.com/office/officeart/2005/8/layout/chevron2"/>
    <dgm:cxn modelId="{E891FF1B-3BD5-4285-ABB1-76630F7B7504}" type="presParOf" srcId="{18C5DA63-3B41-4DF0-A41E-30CC047859ED}" destId="{7FEB0613-5AD6-4EB9-BE6D-ECB1CF8E88BC}" srcOrd="7" destOrd="0" presId="urn:microsoft.com/office/officeart/2005/8/layout/chevron2"/>
    <dgm:cxn modelId="{68F0589D-7ED4-4E1F-8B4D-6D958A295199}" type="presParOf" srcId="{18C5DA63-3B41-4DF0-A41E-30CC047859ED}" destId="{1C4DA08C-C5D8-4151-98E3-A7F18717792E}" srcOrd="8" destOrd="0" presId="urn:microsoft.com/office/officeart/2005/8/layout/chevron2"/>
    <dgm:cxn modelId="{9F17E8ED-9CDC-44D5-B479-CF16C68AB1C9}" type="presParOf" srcId="{1C4DA08C-C5D8-4151-98E3-A7F18717792E}" destId="{70159B70-7959-4EEE-8B1D-BC7529726E12}" srcOrd="0" destOrd="0" presId="urn:microsoft.com/office/officeart/2005/8/layout/chevron2"/>
    <dgm:cxn modelId="{FDCEF971-6D36-45BD-AF71-563B652FBA8C}" type="presParOf" srcId="{1C4DA08C-C5D8-4151-98E3-A7F18717792E}" destId="{861967BD-F8C8-444B-BE7C-759EA60E5B6B}"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0AD58A-347B-4AD6-B838-20FAA70483CF}">
      <dsp:nvSpPr>
        <dsp:cNvPr id="0" name=""/>
        <dsp:cNvSpPr/>
      </dsp:nvSpPr>
      <dsp:spPr>
        <a:xfrm>
          <a:off x="2088" y="1111278"/>
          <a:ext cx="2544505" cy="1017802"/>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kumimoji="1" lang="ja-JP" altLang="en-US" sz="3100" kern="1200" dirty="0" smtClean="0"/>
            <a:t>商品</a:t>
          </a:r>
          <a:endParaRPr kumimoji="1" lang="ja-JP" altLang="en-US" sz="3100" kern="1200" dirty="0"/>
        </a:p>
      </dsp:txBody>
      <dsp:txXfrm>
        <a:off x="2088" y="1111278"/>
        <a:ext cx="2544505" cy="1017802"/>
      </dsp:txXfrm>
    </dsp:sp>
    <dsp:sp modelId="{842D8652-8EAA-4C36-9F10-3E597F9386D0}">
      <dsp:nvSpPr>
        <dsp:cNvPr id="0" name=""/>
        <dsp:cNvSpPr/>
      </dsp:nvSpPr>
      <dsp:spPr>
        <a:xfrm>
          <a:off x="2292143" y="1111278"/>
          <a:ext cx="2544505" cy="1017802"/>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kumimoji="1" lang="ja-JP" altLang="en-US" sz="3100" kern="1200" dirty="0" smtClean="0"/>
            <a:t>注目</a:t>
          </a:r>
          <a:endParaRPr kumimoji="1" lang="ja-JP" altLang="en-US" sz="3100" kern="1200" dirty="0"/>
        </a:p>
      </dsp:txBody>
      <dsp:txXfrm>
        <a:off x="2292143" y="1111278"/>
        <a:ext cx="2544505" cy="1017802"/>
      </dsp:txXfrm>
    </dsp:sp>
    <dsp:sp modelId="{0EEA6177-1C98-4D8B-99E3-C3D218D3E726}">
      <dsp:nvSpPr>
        <dsp:cNvPr id="0" name=""/>
        <dsp:cNvSpPr/>
      </dsp:nvSpPr>
      <dsp:spPr>
        <a:xfrm>
          <a:off x="4582198" y="1111278"/>
          <a:ext cx="2544505" cy="1017802"/>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4016" tIns="41339" rIns="41339" bIns="41339" numCol="1" spcCol="1270" anchor="ctr" anchorCtr="0">
          <a:noAutofit/>
        </a:bodyPr>
        <a:lstStyle/>
        <a:p>
          <a:pPr lvl="0" algn="ctr" defTabSz="1377950">
            <a:lnSpc>
              <a:spcPct val="90000"/>
            </a:lnSpc>
            <a:spcBef>
              <a:spcPct val="0"/>
            </a:spcBef>
            <a:spcAft>
              <a:spcPct val="35000"/>
            </a:spcAft>
          </a:pPr>
          <a:r>
            <a:rPr kumimoji="1" lang="ja-JP" altLang="en-US" sz="3100" kern="1200" dirty="0" smtClean="0"/>
            <a:t>興味・関心</a:t>
          </a:r>
          <a:endParaRPr kumimoji="1" lang="ja-JP" altLang="en-US" sz="3100" kern="1200" dirty="0"/>
        </a:p>
      </dsp:txBody>
      <dsp:txXfrm>
        <a:off x="4582198" y="1111278"/>
        <a:ext cx="2544505" cy="10178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A06E731-D17B-4B3B-9486-1F522D5334D8}">
      <dsp:nvSpPr>
        <dsp:cNvPr id="0" name=""/>
        <dsp:cNvSpPr/>
      </dsp:nvSpPr>
      <dsp:spPr>
        <a:xfrm>
          <a:off x="2004" y="1701368"/>
          <a:ext cx="2441697" cy="976678"/>
        </a:xfrm>
        <a:prstGeom prst="chevron">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kumimoji="1" lang="ja-JP" altLang="en-US" sz="3000" kern="1200" dirty="0" smtClean="0"/>
            <a:t>広告</a:t>
          </a:r>
          <a:endParaRPr kumimoji="1" lang="ja-JP" altLang="en-US" sz="3000" kern="1200" dirty="0"/>
        </a:p>
      </dsp:txBody>
      <dsp:txXfrm>
        <a:off x="2004" y="1701368"/>
        <a:ext cx="2441697" cy="976678"/>
      </dsp:txXfrm>
    </dsp:sp>
    <dsp:sp modelId="{527CB6BD-6602-435C-8C99-4DAA65AED118}">
      <dsp:nvSpPr>
        <dsp:cNvPr id="0" name=""/>
        <dsp:cNvSpPr/>
      </dsp:nvSpPr>
      <dsp:spPr>
        <a:xfrm>
          <a:off x="2199531" y="1701368"/>
          <a:ext cx="2441697" cy="976678"/>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kumimoji="1" lang="ja-JP" altLang="en-US" sz="3000" kern="1200" dirty="0" smtClean="0"/>
            <a:t>注目</a:t>
          </a:r>
          <a:endParaRPr kumimoji="1" lang="ja-JP" altLang="en-US" sz="3000" kern="1200" dirty="0"/>
        </a:p>
      </dsp:txBody>
      <dsp:txXfrm>
        <a:off x="2199531" y="1701368"/>
        <a:ext cx="2441697" cy="976678"/>
      </dsp:txXfrm>
    </dsp:sp>
    <dsp:sp modelId="{B364E3CE-F4FD-4E00-B984-4303E52E8E85}">
      <dsp:nvSpPr>
        <dsp:cNvPr id="0" name=""/>
        <dsp:cNvSpPr/>
      </dsp:nvSpPr>
      <dsp:spPr>
        <a:xfrm>
          <a:off x="4397058" y="1701368"/>
          <a:ext cx="2441697" cy="976678"/>
        </a:xfrm>
        <a:prstGeom prst="chevron">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20015" tIns="40005" rIns="40005" bIns="40005" numCol="1" spcCol="1270" anchor="ctr" anchorCtr="0">
          <a:noAutofit/>
        </a:bodyPr>
        <a:lstStyle/>
        <a:p>
          <a:pPr lvl="0" algn="ctr" defTabSz="1333500">
            <a:lnSpc>
              <a:spcPct val="90000"/>
            </a:lnSpc>
            <a:spcBef>
              <a:spcPct val="0"/>
            </a:spcBef>
            <a:spcAft>
              <a:spcPct val="35000"/>
            </a:spcAft>
          </a:pPr>
          <a:r>
            <a:rPr kumimoji="1" lang="ja-JP" altLang="en-US" sz="3000" kern="1200" dirty="0" smtClean="0"/>
            <a:t>興味・関心</a:t>
          </a:r>
          <a:endParaRPr kumimoji="1" lang="ja-JP" altLang="en-US" sz="3000" kern="1200" dirty="0"/>
        </a:p>
      </dsp:txBody>
      <dsp:txXfrm>
        <a:off x="4397058" y="1701368"/>
        <a:ext cx="2441697" cy="976678"/>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F9F6B93-7D21-4C1C-A8CF-9D870553736C}">
      <dsp:nvSpPr>
        <dsp:cNvPr id="0" name=""/>
        <dsp:cNvSpPr/>
      </dsp:nvSpPr>
      <dsp:spPr>
        <a:xfrm rot="5400000">
          <a:off x="-138040" y="140265"/>
          <a:ext cx="920267" cy="644187"/>
        </a:xfrm>
        <a:prstGeom prst="chevron">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Ａ</a:t>
          </a:r>
          <a:endParaRPr kumimoji="1" lang="ja-JP" altLang="en-US" sz="3600" kern="1200" dirty="0"/>
        </a:p>
      </dsp:txBody>
      <dsp:txXfrm rot="5400000">
        <a:off x="-138040" y="140265"/>
        <a:ext cx="920267" cy="644187"/>
      </dsp:txXfrm>
    </dsp:sp>
    <dsp:sp modelId="{989B561D-38E7-4291-88C6-FF9C392203B5}">
      <dsp:nvSpPr>
        <dsp:cNvPr id="0" name=""/>
        <dsp:cNvSpPr/>
      </dsp:nvSpPr>
      <dsp:spPr>
        <a:xfrm rot="5400000">
          <a:off x="2948537" y="-2302124"/>
          <a:ext cx="598488" cy="5207188"/>
        </a:xfrm>
        <a:prstGeom prst="round2Same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注意を喚起させる</a:t>
          </a:r>
          <a:endParaRPr kumimoji="1" lang="ja-JP" altLang="en-US" sz="2400" kern="1200" dirty="0"/>
        </a:p>
      </dsp:txBody>
      <dsp:txXfrm rot="5400000">
        <a:off x="2948537" y="-2302124"/>
        <a:ext cx="598488" cy="5207188"/>
      </dsp:txXfrm>
    </dsp:sp>
    <dsp:sp modelId="{CADC17B5-39EE-4A84-A94E-61DC818E5968}">
      <dsp:nvSpPr>
        <dsp:cNvPr id="0" name=""/>
        <dsp:cNvSpPr/>
      </dsp:nvSpPr>
      <dsp:spPr>
        <a:xfrm rot="5400000">
          <a:off x="-138040" y="941115"/>
          <a:ext cx="920267" cy="644187"/>
        </a:xfrm>
        <a:prstGeom prst="chevron">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w="9525" cap="flat" cmpd="sng" algn="ctr">
          <a:solidFill>
            <a:schemeClr val="accent3">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Ｉ</a:t>
          </a:r>
          <a:endParaRPr kumimoji="1" lang="ja-JP" altLang="en-US" sz="3600" kern="1200" dirty="0"/>
        </a:p>
      </dsp:txBody>
      <dsp:txXfrm rot="5400000">
        <a:off x="-138040" y="941115"/>
        <a:ext cx="920267" cy="644187"/>
      </dsp:txXfrm>
    </dsp:sp>
    <dsp:sp modelId="{D9429B0C-B1E9-47B8-84A4-AECAE6CB0EBC}">
      <dsp:nvSpPr>
        <dsp:cNvPr id="0" name=""/>
        <dsp:cNvSpPr/>
      </dsp:nvSpPr>
      <dsp:spPr>
        <a:xfrm rot="5400000">
          <a:off x="2928074" y="-1509973"/>
          <a:ext cx="598174" cy="5207188"/>
        </a:xfrm>
        <a:prstGeom prst="round2Same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興味を持つ</a:t>
          </a:r>
          <a:endParaRPr kumimoji="1" lang="ja-JP" altLang="en-US" sz="2400" kern="1200" dirty="0"/>
        </a:p>
      </dsp:txBody>
      <dsp:txXfrm rot="5400000">
        <a:off x="2928074" y="-1509973"/>
        <a:ext cx="598174" cy="5207188"/>
      </dsp:txXfrm>
    </dsp:sp>
    <dsp:sp modelId="{4EAC8A7D-F03F-4F6E-A0AC-03B394A18A70}">
      <dsp:nvSpPr>
        <dsp:cNvPr id="0" name=""/>
        <dsp:cNvSpPr/>
      </dsp:nvSpPr>
      <dsp:spPr>
        <a:xfrm rot="5400000">
          <a:off x="-138040" y="1741966"/>
          <a:ext cx="920267" cy="644187"/>
        </a:xfrm>
        <a:prstGeom prst="chevron">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w="9525" cap="flat" cmpd="sng" algn="ctr">
          <a:solidFill>
            <a:schemeClr val="accent4">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Ｓ</a:t>
          </a:r>
          <a:endParaRPr kumimoji="1" lang="ja-JP" altLang="en-US" sz="3600" kern="1200" dirty="0"/>
        </a:p>
      </dsp:txBody>
      <dsp:txXfrm rot="5400000">
        <a:off x="-138040" y="1741966"/>
        <a:ext cx="920267" cy="644187"/>
      </dsp:txXfrm>
    </dsp:sp>
    <dsp:sp modelId="{88408CC1-FFF8-4EC1-967C-15B1BA1B2EFD}">
      <dsp:nvSpPr>
        <dsp:cNvPr id="0" name=""/>
        <dsp:cNvSpPr/>
      </dsp:nvSpPr>
      <dsp:spPr>
        <a:xfrm rot="5400000">
          <a:off x="2928074" y="-687134"/>
          <a:ext cx="598174" cy="5207188"/>
        </a:xfrm>
        <a:prstGeom prst="round2Same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インターネットで詳しく調べる</a:t>
          </a:r>
          <a:endParaRPr kumimoji="1" lang="ja-JP" altLang="en-US" sz="2400" kern="1200" dirty="0"/>
        </a:p>
      </dsp:txBody>
      <dsp:txXfrm rot="5400000">
        <a:off x="2928074" y="-687134"/>
        <a:ext cx="598174" cy="5207188"/>
      </dsp:txXfrm>
    </dsp:sp>
    <dsp:sp modelId="{8AD2D2ED-FDDE-49EA-B247-E221324FCDBA}">
      <dsp:nvSpPr>
        <dsp:cNvPr id="0" name=""/>
        <dsp:cNvSpPr/>
      </dsp:nvSpPr>
      <dsp:spPr>
        <a:xfrm rot="5400000">
          <a:off x="-138040" y="2542816"/>
          <a:ext cx="920267" cy="644187"/>
        </a:xfrm>
        <a:prstGeom prst="chevron">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w="9525" cap="flat" cmpd="sng" algn="ctr">
          <a:solidFill>
            <a:schemeClr val="accent5">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Ａ</a:t>
          </a:r>
          <a:endParaRPr kumimoji="1" lang="ja-JP" altLang="en-US" sz="3600" kern="1200" dirty="0"/>
        </a:p>
      </dsp:txBody>
      <dsp:txXfrm rot="5400000">
        <a:off x="-138040" y="2542816"/>
        <a:ext cx="920267" cy="644187"/>
      </dsp:txXfrm>
    </dsp:sp>
    <dsp:sp modelId="{2144BE0E-D81A-4C1D-BA0D-5E45022964F5}">
      <dsp:nvSpPr>
        <dsp:cNvPr id="0" name=""/>
        <dsp:cNvSpPr/>
      </dsp:nvSpPr>
      <dsp:spPr>
        <a:xfrm rot="5400000">
          <a:off x="2948694" y="100269"/>
          <a:ext cx="598174" cy="5207188"/>
        </a:xfrm>
        <a:prstGeom prst="round2SameRect">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気に入ったら購入</a:t>
          </a:r>
          <a:endParaRPr kumimoji="1" lang="ja-JP" altLang="en-US" sz="2400" kern="1200" dirty="0"/>
        </a:p>
      </dsp:txBody>
      <dsp:txXfrm rot="5400000">
        <a:off x="2948694" y="100269"/>
        <a:ext cx="598174" cy="5207188"/>
      </dsp:txXfrm>
    </dsp:sp>
    <dsp:sp modelId="{70159B70-7959-4EEE-8B1D-BC7529726E12}">
      <dsp:nvSpPr>
        <dsp:cNvPr id="0" name=""/>
        <dsp:cNvSpPr/>
      </dsp:nvSpPr>
      <dsp:spPr>
        <a:xfrm rot="5400000">
          <a:off x="-138040" y="3343667"/>
          <a:ext cx="920267" cy="644187"/>
        </a:xfrm>
        <a:prstGeom prst="chevron">
          <a:avLst/>
        </a:prstGeom>
        <a:gradFill rotWithShape="0">
          <a:gsLst>
            <a:gs pos="0">
              <a:schemeClr val="accent6">
                <a:hueOff val="0"/>
                <a:satOff val="0"/>
                <a:lumOff val="0"/>
                <a:alphaOff val="0"/>
                <a:tint val="50000"/>
                <a:satMod val="300000"/>
              </a:schemeClr>
            </a:gs>
            <a:gs pos="35000">
              <a:schemeClr val="accent6">
                <a:hueOff val="0"/>
                <a:satOff val="0"/>
                <a:lumOff val="0"/>
                <a:alphaOff val="0"/>
                <a:tint val="37000"/>
                <a:satMod val="300000"/>
              </a:schemeClr>
            </a:gs>
            <a:gs pos="100000">
              <a:schemeClr val="accent6">
                <a:hueOff val="0"/>
                <a:satOff val="0"/>
                <a:lumOff val="0"/>
                <a:alphaOff val="0"/>
                <a:tint val="15000"/>
                <a:satMod val="350000"/>
              </a:schemeClr>
            </a:gs>
          </a:gsLst>
          <a:lin ang="16200000" scaled="1"/>
        </a:gradFill>
        <a:ln w="9525" cap="flat" cmpd="sng" algn="ctr">
          <a:solidFill>
            <a:schemeClr val="accent6">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kumimoji="1" lang="ja-JP" altLang="en-US" sz="3600" kern="1200" dirty="0" smtClean="0"/>
            <a:t>Ｓ</a:t>
          </a:r>
          <a:endParaRPr kumimoji="1" lang="ja-JP" altLang="en-US" sz="3600" kern="1200" dirty="0"/>
        </a:p>
      </dsp:txBody>
      <dsp:txXfrm rot="5400000">
        <a:off x="-138040" y="3343667"/>
        <a:ext cx="920267" cy="644187"/>
      </dsp:txXfrm>
    </dsp:sp>
    <dsp:sp modelId="{861967BD-F8C8-444B-BE7C-759EA60E5B6B}">
      <dsp:nvSpPr>
        <dsp:cNvPr id="0" name=""/>
        <dsp:cNvSpPr/>
      </dsp:nvSpPr>
      <dsp:spPr>
        <a:xfrm rot="5400000">
          <a:off x="2948694" y="901119"/>
          <a:ext cx="598174" cy="5207188"/>
        </a:xfrm>
        <a:prstGeom prst="round2SameRect">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kumimoji="1" lang="ja-JP" altLang="en-US" sz="2400" kern="1200" dirty="0" smtClean="0"/>
            <a:t>自分の体験を伝え共有</a:t>
          </a:r>
          <a:endParaRPr kumimoji="1" lang="ja-JP" altLang="en-US" sz="2400" kern="1200" dirty="0"/>
        </a:p>
      </dsp:txBody>
      <dsp:txXfrm rot="5400000">
        <a:off x="2948694" y="901119"/>
        <a:ext cx="598174" cy="5207188"/>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16AC5477-4324-4F72-B78A-873894B7CBFC}" type="datetimeFigureOut">
              <a:rPr kumimoji="1" lang="ja-JP" altLang="en-US" smtClean="0"/>
              <a:pPr/>
              <a:t>2011/12/18</a:t>
            </a:fld>
            <a:endParaRPr kumimoji="1"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vl1pPr>
          </a:lstStyle>
          <a:p>
            <a:fld id="{5C42D4EC-6AAD-4616-B11D-0C53A78A8312}"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200"/>
            </a:lvl1pPr>
          </a:lstStyle>
          <a:p>
            <a:fld id="{88649331-3140-4817-94FC-075049E20373}" type="datetimeFigureOut">
              <a:rPr kumimoji="1" lang="ja-JP" altLang="en-US" smtClean="0"/>
              <a:pPr/>
              <a:t>2011/12/18</a:t>
            </a:fld>
            <a:endParaRPr kumimoji="1" lang="ja-JP" altLang="en-US"/>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577" y="4686499"/>
            <a:ext cx="538861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a:lvl1pPr>
          </a:lstStyle>
          <a:p>
            <a:fld id="{02433146-914B-4016-A345-C1A32E895205}"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pPr algn="l"/>
            <a:endParaRPr kumimoji="1" lang="ja-JP" altLang="en-US" dirty="0"/>
          </a:p>
        </p:txBody>
      </p:sp>
      <p:sp>
        <p:nvSpPr>
          <p:cNvPr id="4" name="スライド番号プレースホルダ 3"/>
          <p:cNvSpPr>
            <a:spLocks noGrp="1"/>
          </p:cNvSpPr>
          <p:nvPr>
            <p:ph type="sldNum" sz="quarter" idx="10"/>
          </p:nvPr>
        </p:nvSpPr>
        <p:spPr/>
        <p:txBody>
          <a:bodyPr/>
          <a:lstStyle/>
          <a:p>
            <a:fld id="{02433146-914B-4016-A345-C1A32E895205}" type="slidenum">
              <a:rPr kumimoji="1" lang="ja-JP" altLang="en-US" smtClean="0"/>
              <a:pPr/>
              <a:t>4</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02433146-914B-4016-A345-C1A32E895205}" type="slidenum">
              <a:rPr kumimoji="1" lang="ja-JP" altLang="en-US" smtClean="0"/>
              <a:pPr/>
              <a:t>6</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02433146-914B-4016-A345-C1A32E895205}" type="slidenum">
              <a:rPr kumimoji="1" lang="ja-JP" altLang="en-US" smtClean="0"/>
              <a:pPr/>
              <a:t>8</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02433146-914B-4016-A345-C1A32E895205}" type="slidenum">
              <a:rPr kumimoji="1" lang="ja-JP" altLang="en-US" smtClean="0"/>
              <a:pPr/>
              <a:t>15</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16"/>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153400" y="1600200"/>
            <a:ext cx="290513" cy="301625"/>
          </a:xfrm>
          <a:prstGeom prst="rect">
            <a:avLst/>
          </a:prstGeom>
          <a:noFill/>
          <a:ln w="9525">
            <a:noFill/>
            <a:miter lim="800000"/>
            <a:headEnd/>
            <a:tailEnd/>
          </a:ln>
        </p:spPr>
      </p:pic>
      <p:pic>
        <p:nvPicPr>
          <p:cNvPr id="5" name="Picture 18"/>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620000" y="838200"/>
            <a:ext cx="609600" cy="557213"/>
          </a:xfrm>
          <a:prstGeom prst="rect">
            <a:avLst/>
          </a:prstGeom>
          <a:noFill/>
          <a:ln w="9525">
            <a:noFill/>
            <a:miter lim="800000"/>
            <a:headEnd/>
            <a:tailEnd/>
          </a:ln>
        </p:spPr>
      </p:pic>
      <p:pic>
        <p:nvPicPr>
          <p:cNvPr id="6" name="Picture 2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400800" y="1371600"/>
            <a:ext cx="1168400" cy="1219200"/>
          </a:xfrm>
          <a:prstGeom prst="rect">
            <a:avLst/>
          </a:prstGeom>
          <a:noFill/>
          <a:ln w="9525">
            <a:noFill/>
            <a:miter lim="800000"/>
            <a:headEnd/>
            <a:tailEnd/>
          </a:ln>
        </p:spPr>
      </p:pic>
      <p:grpSp>
        <p:nvGrpSpPr>
          <p:cNvPr id="7" name="Group 31"/>
          <p:cNvGrpSpPr>
            <a:grpSpLocks/>
          </p:cNvGrpSpPr>
          <p:nvPr/>
        </p:nvGrpSpPr>
        <p:grpSpPr bwMode="auto">
          <a:xfrm>
            <a:off x="8077200" y="457200"/>
            <a:ext cx="381000" cy="381000"/>
            <a:chOff x="2688" y="816"/>
            <a:chExt cx="624" cy="624"/>
          </a:xfrm>
        </p:grpSpPr>
        <p:sp>
          <p:nvSpPr>
            <p:cNvPr id="8" name="Oval 21"/>
            <p:cNvSpPr>
              <a:spLocks noChangeArrowheads="1"/>
            </p:cNvSpPr>
            <p:nvPr userDrawn="1"/>
          </p:nvSpPr>
          <p:spPr bwMode="auto">
            <a:xfrm>
              <a:off x="2688" y="1081"/>
              <a:ext cx="96" cy="94"/>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9" name="Oval 24"/>
            <p:cNvSpPr>
              <a:spLocks noChangeArrowheads="1"/>
            </p:cNvSpPr>
            <p:nvPr userDrawn="1"/>
          </p:nvSpPr>
          <p:spPr bwMode="auto">
            <a:xfrm>
              <a:off x="3216" y="1081"/>
              <a:ext cx="96" cy="94"/>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 name="Oval 25"/>
            <p:cNvSpPr>
              <a:spLocks noChangeArrowheads="1"/>
            </p:cNvSpPr>
            <p:nvPr userDrawn="1"/>
          </p:nvSpPr>
          <p:spPr bwMode="auto">
            <a:xfrm>
              <a:off x="2953" y="816"/>
              <a:ext cx="94"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1" name="Oval 26"/>
            <p:cNvSpPr>
              <a:spLocks noChangeArrowheads="1"/>
            </p:cNvSpPr>
            <p:nvPr userDrawn="1"/>
          </p:nvSpPr>
          <p:spPr bwMode="auto">
            <a:xfrm>
              <a:off x="2953" y="1344"/>
              <a:ext cx="94"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2" name="Oval 27"/>
            <p:cNvSpPr>
              <a:spLocks noChangeArrowheads="1"/>
            </p:cNvSpPr>
            <p:nvPr userDrawn="1"/>
          </p:nvSpPr>
          <p:spPr bwMode="auto">
            <a:xfrm>
              <a:off x="3143" y="897"/>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3" name="Oval 28"/>
            <p:cNvSpPr>
              <a:spLocks noChangeArrowheads="1"/>
            </p:cNvSpPr>
            <p:nvPr userDrawn="1"/>
          </p:nvSpPr>
          <p:spPr bwMode="auto">
            <a:xfrm>
              <a:off x="2761" y="897"/>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4" name="Oval 29"/>
            <p:cNvSpPr>
              <a:spLocks noChangeArrowheads="1"/>
            </p:cNvSpPr>
            <p:nvPr userDrawn="1"/>
          </p:nvSpPr>
          <p:spPr bwMode="auto">
            <a:xfrm>
              <a:off x="3143" y="1248"/>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5" name="Oval 30"/>
            <p:cNvSpPr>
              <a:spLocks noChangeArrowheads="1"/>
            </p:cNvSpPr>
            <p:nvPr userDrawn="1"/>
          </p:nvSpPr>
          <p:spPr bwMode="auto">
            <a:xfrm>
              <a:off x="2761" y="1248"/>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grpSp>
        <p:nvGrpSpPr>
          <p:cNvPr id="16" name="Group 32"/>
          <p:cNvGrpSpPr>
            <a:grpSpLocks/>
          </p:cNvGrpSpPr>
          <p:nvPr/>
        </p:nvGrpSpPr>
        <p:grpSpPr bwMode="auto">
          <a:xfrm>
            <a:off x="7315200" y="2133600"/>
            <a:ext cx="685800" cy="685800"/>
            <a:chOff x="2688" y="816"/>
            <a:chExt cx="624" cy="624"/>
          </a:xfrm>
        </p:grpSpPr>
        <p:sp>
          <p:nvSpPr>
            <p:cNvPr id="17" name="Oval 33"/>
            <p:cNvSpPr>
              <a:spLocks noChangeArrowheads="1"/>
            </p:cNvSpPr>
            <p:nvPr userDrawn="1"/>
          </p:nvSpPr>
          <p:spPr bwMode="auto">
            <a:xfrm>
              <a:off x="2688" y="1080"/>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8" name="Oval 34"/>
            <p:cNvSpPr>
              <a:spLocks noChangeArrowheads="1"/>
            </p:cNvSpPr>
            <p:nvPr userDrawn="1"/>
          </p:nvSpPr>
          <p:spPr bwMode="auto">
            <a:xfrm>
              <a:off x="3217" y="1080"/>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9" name="Oval 35"/>
            <p:cNvSpPr>
              <a:spLocks noChangeArrowheads="1"/>
            </p:cNvSpPr>
            <p:nvPr userDrawn="1"/>
          </p:nvSpPr>
          <p:spPr bwMode="auto">
            <a:xfrm>
              <a:off x="2952" y="816"/>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0" name="Oval 36"/>
            <p:cNvSpPr>
              <a:spLocks noChangeArrowheads="1"/>
            </p:cNvSpPr>
            <p:nvPr userDrawn="1"/>
          </p:nvSpPr>
          <p:spPr bwMode="auto">
            <a:xfrm>
              <a:off x="2952" y="1345"/>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1" name="Oval 37"/>
            <p:cNvSpPr>
              <a:spLocks noChangeArrowheads="1"/>
            </p:cNvSpPr>
            <p:nvPr userDrawn="1"/>
          </p:nvSpPr>
          <p:spPr bwMode="auto">
            <a:xfrm>
              <a:off x="3144" y="895"/>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2" name="Oval 38"/>
            <p:cNvSpPr>
              <a:spLocks noChangeArrowheads="1"/>
            </p:cNvSpPr>
            <p:nvPr userDrawn="1"/>
          </p:nvSpPr>
          <p:spPr bwMode="auto">
            <a:xfrm>
              <a:off x="2760" y="895"/>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3" name="Oval 39"/>
            <p:cNvSpPr>
              <a:spLocks noChangeArrowheads="1"/>
            </p:cNvSpPr>
            <p:nvPr userDrawn="1"/>
          </p:nvSpPr>
          <p:spPr bwMode="auto">
            <a:xfrm>
              <a:off x="3144" y="1248"/>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4" name="Oval 40"/>
            <p:cNvSpPr>
              <a:spLocks noChangeArrowheads="1"/>
            </p:cNvSpPr>
            <p:nvPr userDrawn="1"/>
          </p:nvSpPr>
          <p:spPr bwMode="auto">
            <a:xfrm>
              <a:off x="2760" y="1248"/>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sp>
        <p:nvSpPr>
          <p:cNvPr id="25" name="AutoShape 42"/>
          <p:cNvSpPr>
            <a:spLocks noChangeArrowheads="1"/>
          </p:cNvSpPr>
          <p:nvPr/>
        </p:nvSpPr>
        <p:spPr bwMode="auto">
          <a:xfrm>
            <a:off x="7010400" y="381000"/>
            <a:ext cx="554038" cy="838200"/>
          </a:xfrm>
          <a:prstGeom prst="star4">
            <a:avLst>
              <a:gd name="adj" fmla="val 13542"/>
            </a:avLst>
          </a:prstGeom>
          <a:gradFill rotWithShape="0">
            <a:gsLst>
              <a:gs pos="0">
                <a:srgbClr val="FFCCFF"/>
              </a:gs>
              <a:gs pos="100000">
                <a:srgbClr val="FFFFFF"/>
              </a:gs>
            </a:gsLst>
            <a:path path="shape">
              <a:fillToRect l="50000" t="50000" r="50000" b="50000"/>
            </a:path>
          </a:gradFill>
          <a:ln w="9525">
            <a:no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26" name="AutoShape 43"/>
          <p:cNvSpPr>
            <a:spLocks noChangeArrowheads="1"/>
          </p:cNvSpPr>
          <p:nvPr/>
        </p:nvSpPr>
        <p:spPr bwMode="auto">
          <a:xfrm>
            <a:off x="7696200" y="2133600"/>
            <a:ext cx="906463" cy="1371600"/>
          </a:xfrm>
          <a:prstGeom prst="star4">
            <a:avLst>
              <a:gd name="adj" fmla="val 13542"/>
            </a:avLst>
          </a:prstGeom>
          <a:gradFill rotWithShape="0">
            <a:gsLst>
              <a:gs pos="0">
                <a:srgbClr val="FFCCFF"/>
              </a:gs>
              <a:gs pos="100000">
                <a:srgbClr val="FFFFFF"/>
              </a:gs>
            </a:gsLst>
            <a:path path="shape">
              <a:fillToRect l="50000" t="50000" r="50000" b="50000"/>
            </a:path>
          </a:gradFill>
          <a:ln w="9525">
            <a:no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3074" name="Rectangle 2"/>
          <p:cNvSpPr>
            <a:spLocks noGrp="1" noChangeArrowheads="1"/>
          </p:cNvSpPr>
          <p:nvPr>
            <p:ph type="ctrTitle"/>
          </p:nvPr>
        </p:nvSpPr>
        <p:spPr>
          <a:xfrm>
            <a:off x="685800" y="2895600"/>
            <a:ext cx="7772400" cy="1143000"/>
          </a:xfrm>
          <a:effectLst>
            <a:outerShdw dist="35921" dir="2700000" algn="ctr" rotWithShape="0">
              <a:srgbClr val="5F5F5F"/>
            </a:outerShdw>
          </a:effectLst>
        </p:spPr>
        <p:txBody>
          <a:bodyPr/>
          <a:lstStyle>
            <a:lvl1pPr>
              <a:defRPr>
                <a:solidFill>
                  <a:schemeClr val="bg1"/>
                </a:solidFill>
              </a:defRPr>
            </a:lvl1pPr>
          </a:lstStyle>
          <a:p>
            <a:r>
              <a:rPr lang="ja-JP" altLang="en-US" smtClean="0"/>
              <a:t>マスタ タイトルの書式設定</a:t>
            </a:r>
            <a:endParaRPr lang="ja-JP" altLang="en-US"/>
          </a:p>
        </p:txBody>
      </p:sp>
      <p:sp>
        <p:nvSpPr>
          <p:cNvPr id="3075" name="Rectangle 3"/>
          <p:cNvSpPr>
            <a:spLocks noGrp="1" noChangeArrowheads="1"/>
          </p:cNvSpPr>
          <p:nvPr>
            <p:ph type="subTitle" idx="1"/>
          </p:nvPr>
        </p:nvSpPr>
        <p:spPr>
          <a:xfrm>
            <a:off x="685800" y="4495800"/>
            <a:ext cx="6400800" cy="1752600"/>
          </a:xfrm>
          <a:effectLst>
            <a:outerShdw dist="35921" dir="2700000" algn="ctr" rotWithShape="0">
              <a:srgbClr val="5F5F5F"/>
            </a:outerShdw>
          </a:effectLst>
        </p:spPr>
        <p:txBody>
          <a:bodyPr/>
          <a:lstStyle>
            <a:lvl1pPr marL="0" indent="0">
              <a:buFont typeface="Wingdings" pitchFamily="2" charset="2"/>
              <a:buNone/>
              <a:defRPr>
                <a:solidFill>
                  <a:schemeClr val="bg1"/>
                </a:solidFill>
              </a:defRPr>
            </a:lvl1pPr>
          </a:lstStyle>
          <a:p>
            <a:r>
              <a:rPr lang="ja-JP" altLang="en-US" smtClean="0"/>
              <a:t>マスタ サブタイトルの書式設定</a:t>
            </a:r>
            <a:endParaRPr lang="ja-JP" altLang="en-US"/>
          </a:p>
        </p:txBody>
      </p:sp>
      <p:sp>
        <p:nvSpPr>
          <p:cNvPr id="27" name="Rectangle 4"/>
          <p:cNvSpPr>
            <a:spLocks noGrp="1" noChangeArrowheads="1"/>
          </p:cNvSpPr>
          <p:nvPr>
            <p:ph type="dt" sz="half" idx="10"/>
          </p:nvPr>
        </p:nvSpPr>
        <p:spPr/>
        <p:txBody>
          <a:bodyPr/>
          <a:lstStyle>
            <a:lvl1pPr>
              <a:defRPr smtClean="0"/>
            </a:lvl1pPr>
          </a:lstStyle>
          <a:p>
            <a:pPr>
              <a:defRPr/>
            </a:pPr>
            <a:fld id="{2835F638-7B7F-4A3A-8195-CE088970FB7D}" type="datetime1">
              <a:rPr lang="ja-JP" altLang="en-US" smtClean="0"/>
              <a:pPr>
                <a:defRPr/>
              </a:pPr>
              <a:t>2011/12/18</a:t>
            </a:fld>
            <a:endParaRPr lang="ja-JP" altLang="en-US"/>
          </a:p>
        </p:txBody>
      </p:sp>
      <p:sp>
        <p:nvSpPr>
          <p:cNvPr id="28" name="Rectangle 5"/>
          <p:cNvSpPr>
            <a:spLocks noGrp="1" noChangeArrowheads="1"/>
          </p:cNvSpPr>
          <p:nvPr>
            <p:ph type="ftr" sz="quarter" idx="11"/>
          </p:nvPr>
        </p:nvSpPr>
        <p:spPr/>
        <p:txBody>
          <a:bodyPr/>
          <a:lstStyle>
            <a:lvl1pPr>
              <a:defRPr/>
            </a:lvl1pPr>
          </a:lstStyle>
          <a:p>
            <a:pPr>
              <a:defRPr/>
            </a:pPr>
            <a:endParaRPr lang="ja-JP" altLang="en-US"/>
          </a:p>
        </p:txBody>
      </p:sp>
      <p:sp>
        <p:nvSpPr>
          <p:cNvPr id="29" name="Rectangle 6"/>
          <p:cNvSpPr>
            <a:spLocks noGrp="1" noChangeArrowheads="1"/>
          </p:cNvSpPr>
          <p:nvPr>
            <p:ph type="sldNum" sz="quarter" idx="12"/>
          </p:nvPr>
        </p:nvSpPr>
        <p:spPr/>
        <p:txBody>
          <a:bodyPr/>
          <a:lstStyle>
            <a:lvl1pPr>
              <a:defRPr smtClean="0"/>
            </a:lvl1pPr>
          </a:lstStyle>
          <a:p>
            <a:pPr>
              <a:defRPr/>
            </a:pPr>
            <a:fld id="{4C81B361-89AE-4C1D-A703-79E7DEDE0BF7}" type="slidenum">
              <a:rPr lang="ja-JP" altLang="en-US"/>
              <a:pPr>
                <a:defRPr/>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3BC87827-2618-43DA-854C-0E4A171CBABE}" type="datetime1">
              <a:rPr lang="ja-JP" altLang="en-US" smtClean="0"/>
              <a:pPr>
                <a:defRPr/>
              </a:pPr>
              <a:t>2011/12/18</a:t>
            </a:fld>
            <a:endParaRPr lang="ja-JP"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6"/>
          <p:cNvSpPr>
            <a:spLocks noGrp="1" noChangeArrowheads="1"/>
          </p:cNvSpPr>
          <p:nvPr>
            <p:ph type="sldNum" sz="quarter" idx="12"/>
          </p:nvPr>
        </p:nvSpPr>
        <p:spPr>
          <a:ln/>
        </p:spPr>
        <p:txBody>
          <a:bodyPr/>
          <a:lstStyle>
            <a:lvl1pPr>
              <a:defRPr/>
            </a:lvl1pPr>
          </a:lstStyle>
          <a:p>
            <a:pPr>
              <a:defRPr/>
            </a:pPr>
            <a:fld id="{83E24B45-D833-4588-A83F-F5569EF5C09B}" type="slidenum">
              <a:rPr lang="ja-JP" altLang="en-US"/>
              <a:pPr>
                <a:defRPr/>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48450" y="381000"/>
            <a:ext cx="2114550" cy="60960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04800" y="381000"/>
            <a:ext cx="6191250" cy="60960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5CA793F6-EA8A-4CE3-A708-018802132216}" type="datetime1">
              <a:rPr lang="ja-JP" altLang="en-US" smtClean="0"/>
              <a:pPr>
                <a:defRPr/>
              </a:pPr>
              <a:t>2011/12/18</a:t>
            </a:fld>
            <a:endParaRPr lang="ja-JP"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6"/>
          <p:cNvSpPr>
            <a:spLocks noGrp="1" noChangeArrowheads="1"/>
          </p:cNvSpPr>
          <p:nvPr>
            <p:ph type="sldNum" sz="quarter" idx="12"/>
          </p:nvPr>
        </p:nvSpPr>
        <p:spPr>
          <a:ln/>
        </p:spPr>
        <p:txBody>
          <a:bodyPr/>
          <a:lstStyle>
            <a:lvl1pPr>
              <a:defRPr/>
            </a:lvl1pPr>
          </a:lstStyle>
          <a:p>
            <a:pPr>
              <a:defRPr/>
            </a:pPr>
            <a:fld id="{F2C6D45E-AD2D-4444-8ED8-6160A70D3623}" type="slidenum">
              <a:rPr lang="ja-JP" altLang="en-US"/>
              <a:pPr>
                <a:defRPr/>
              </a:pPr>
              <a:t>&lt;#&gt;</a:t>
            </a:fld>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28" name="日付プレースホルダ 27"/>
          <p:cNvSpPr>
            <a:spLocks noGrp="1"/>
          </p:cNvSpPr>
          <p:nvPr>
            <p:ph type="dt" sz="half" idx="10"/>
          </p:nvPr>
        </p:nvSpPr>
        <p:spPr/>
        <p:txBody>
          <a:bodyPr/>
          <a:lstStyle>
            <a:extLst/>
          </a:lstStyle>
          <a:p>
            <a:pPr>
              <a:defRPr/>
            </a:pPr>
            <a:fld id="{2835F638-7B7F-4A3A-8195-CE088970FB7D}" type="datetime1">
              <a:rPr lang="ja-JP" altLang="en-US" smtClean="0"/>
              <a:pPr>
                <a:defRPr/>
              </a:pPr>
              <a:t>2011/12/18</a:t>
            </a:fld>
            <a:endParaRPr lang="ja-JP" altLang="en-US"/>
          </a:p>
        </p:txBody>
      </p:sp>
      <p:sp>
        <p:nvSpPr>
          <p:cNvPr id="17" name="フッター プレースホルダ 16"/>
          <p:cNvSpPr>
            <a:spLocks noGrp="1"/>
          </p:cNvSpPr>
          <p:nvPr>
            <p:ph type="ftr" sz="quarter" idx="11"/>
          </p:nvPr>
        </p:nvSpPr>
        <p:spPr/>
        <p:txBody>
          <a:bodyPr/>
          <a:lstStyle>
            <a:extLst/>
          </a:lstStyle>
          <a:p>
            <a:pPr>
              <a:defRPr/>
            </a:pPr>
            <a:endParaRPr lang="ja-JP" altLang="en-US"/>
          </a:p>
        </p:txBody>
      </p:sp>
      <p:sp>
        <p:nvSpPr>
          <p:cNvPr id="29" name="スライド番号プレースホルダ 28"/>
          <p:cNvSpPr>
            <a:spLocks noGrp="1"/>
          </p:cNvSpPr>
          <p:nvPr>
            <p:ph type="sldNum" sz="quarter" idx="12"/>
          </p:nvPr>
        </p:nvSpPr>
        <p:spPr/>
        <p:txBody>
          <a:bodyPr/>
          <a:lstStyle>
            <a:extLst/>
          </a:lstStyle>
          <a:p>
            <a:pPr>
              <a:defRPr/>
            </a:pPr>
            <a:fld id="{4C81B361-89AE-4C1D-A703-79E7DEDE0BF7}" type="slidenum">
              <a:rPr lang="ja-JP" altLang="en-US" smtClean="0"/>
              <a:pPr>
                <a:defRPr/>
              </a:pPr>
              <a:t>&lt;#&gt;</a:t>
            </a:fld>
            <a:endParaRPr lang="ja-JP" altLang="en-US"/>
          </a:p>
        </p:txBody>
      </p:sp>
      <p:sp>
        <p:nvSpPr>
          <p:cNvPr id="32" name="正方形/長方形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正方形/長方形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正方形/長方形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正方形/長方形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正方形/長方形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タイトル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ja-JP" altLang="en-US" smtClean="0"/>
              <a:t>マスタ タイトルの書式設定</a:t>
            </a:r>
            <a:endParaRPr kumimoji="0" lang="en-US"/>
          </a:p>
        </p:txBody>
      </p:sp>
      <p:sp>
        <p:nvSpPr>
          <p:cNvPr id="9" name="サブタイトル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smtClean="0"/>
              <a:t>マスタ サブタイトルの書式設定</a:t>
            </a:r>
            <a:endParaRPr kumimoji="0" lang="en-US"/>
          </a:p>
        </p:txBody>
      </p:sp>
      <p:sp>
        <p:nvSpPr>
          <p:cNvPr id="56" name="正方形/長方形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正方形/長方形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正方形/長方形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正方形/長方形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pPr>
              <a:defRPr/>
            </a:pPr>
            <a:fld id="{169072E9-8898-4B91-9F75-204F2AD78D68}" type="datetime1">
              <a:rPr lang="ja-JP" altLang="en-US" smtClean="0"/>
              <a:pPr>
                <a:defRPr/>
              </a:pPr>
              <a:t>2011/12/18</a:t>
            </a:fld>
            <a:endParaRPr lang="ja-JP" altLang="en-US"/>
          </a:p>
        </p:txBody>
      </p:sp>
      <p:sp>
        <p:nvSpPr>
          <p:cNvPr id="5" name="フッター プレースホルダ 4"/>
          <p:cNvSpPr>
            <a:spLocks noGrp="1"/>
          </p:cNvSpPr>
          <p:nvPr>
            <p:ph type="ftr" sz="quarter" idx="11"/>
          </p:nvPr>
        </p:nvSpPr>
        <p:spPr/>
        <p:txBody>
          <a:bodyPr/>
          <a:lstStyle>
            <a:extLst/>
          </a:lstStyle>
          <a:p>
            <a:pPr>
              <a:defRPr/>
            </a:pPr>
            <a:endParaRPr lang="ja-JP" altLang="en-US"/>
          </a:p>
        </p:txBody>
      </p:sp>
      <p:sp>
        <p:nvSpPr>
          <p:cNvPr id="6" name="スライド番号プレースホルダ 5"/>
          <p:cNvSpPr>
            <a:spLocks noGrp="1"/>
          </p:cNvSpPr>
          <p:nvPr>
            <p:ph type="sldNum" sz="quarter" idx="12"/>
          </p:nvPr>
        </p:nvSpPr>
        <p:spPr/>
        <p:txBody>
          <a:bodyPr/>
          <a:lstStyle>
            <a:extLst/>
          </a:lstStyle>
          <a:p>
            <a:pPr>
              <a:defRPr/>
            </a:pPr>
            <a:fld id="{3C446C23-C2D6-459E-A970-4AF17EB14323}" type="slidenum">
              <a:rPr lang="ja-JP" altLang="en-US" smtClean="0"/>
              <a:pPr>
                <a:defRPr/>
              </a:pPr>
              <a:t>&lt;#&gt;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14" name="フリーフォーム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フリーフォーム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フリーフォーム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フリーフォーム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フリーフォーム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フリーフォーム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フリーフォーム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フリーフォーム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フリーフォーム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フリーフォーム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フリーフォーム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フリーフォーム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フリーフォーム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フリーフォーム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フリーフォーム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テキスト プレースホルダ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extLst/>
          </a:lstStyle>
          <a:p>
            <a:pPr>
              <a:defRPr/>
            </a:pPr>
            <a:fld id="{090FAB55-9A96-4D9C-BFC8-AEAFDE56FC92}" type="datetime1">
              <a:rPr lang="ja-JP" altLang="en-US" smtClean="0"/>
              <a:pPr>
                <a:defRPr/>
              </a:pPr>
              <a:t>2011/12/18</a:t>
            </a:fld>
            <a:endParaRPr lang="ja-JP" altLang="en-US"/>
          </a:p>
        </p:txBody>
      </p:sp>
      <p:sp>
        <p:nvSpPr>
          <p:cNvPr id="5" name="フッター プレースホルダ 4"/>
          <p:cNvSpPr>
            <a:spLocks noGrp="1"/>
          </p:cNvSpPr>
          <p:nvPr>
            <p:ph type="ftr" sz="quarter" idx="11"/>
          </p:nvPr>
        </p:nvSpPr>
        <p:spPr/>
        <p:txBody>
          <a:bodyPr/>
          <a:lstStyle>
            <a:extLst/>
          </a:lstStyle>
          <a:p>
            <a:pPr>
              <a:defRPr/>
            </a:pPr>
            <a:endParaRPr lang="ja-JP" altLang="en-US"/>
          </a:p>
        </p:txBody>
      </p:sp>
      <p:sp>
        <p:nvSpPr>
          <p:cNvPr id="6" name="スライド番号プレースホルダ 5"/>
          <p:cNvSpPr>
            <a:spLocks noGrp="1"/>
          </p:cNvSpPr>
          <p:nvPr>
            <p:ph type="sldNum" sz="quarter" idx="12"/>
          </p:nvPr>
        </p:nvSpPr>
        <p:spPr/>
        <p:txBody>
          <a:bodyPr/>
          <a:lstStyle>
            <a:extLst/>
          </a:lstStyle>
          <a:p>
            <a:pPr>
              <a:defRPr/>
            </a:pPr>
            <a:fld id="{A47B2FC8-B1D0-4739-97CF-855884243712}" type="slidenum">
              <a:rPr lang="ja-JP" altLang="en-US" smtClean="0"/>
              <a:pPr>
                <a:defRPr/>
              </a:pPr>
              <a:t>&lt;#&gt;</a:t>
            </a:fld>
            <a:endParaRPr lang="ja-JP" altLang="en-US"/>
          </a:p>
        </p:txBody>
      </p:sp>
      <p:sp>
        <p:nvSpPr>
          <p:cNvPr id="7" name="正方形/長方形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ja-JP" altLang="en-US" smtClean="0"/>
              <a:t>マスタ タイトルの書式設定</a:t>
            </a:r>
            <a:endParaRPr kumimoji="0" lang="en-US"/>
          </a:p>
        </p:txBody>
      </p:sp>
      <p:sp>
        <p:nvSpPr>
          <p:cNvPr id="8" name="正方形/長方形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正方形/長方形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正方形/長方形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正方形/長方形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正方形/長方形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12064"/>
            <a:ext cx="8229600" cy="914400"/>
          </a:xfrm>
        </p:spPr>
        <p:txBody>
          <a:bodyPr/>
          <a:lstStyle>
            <a:extLst/>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pPr>
              <a:defRPr/>
            </a:pPr>
            <a:fld id="{613528D9-2CDA-443E-9FEC-1F7FC9CBDA42}" type="datetime1">
              <a:rPr lang="ja-JP" altLang="en-US" smtClean="0"/>
              <a:pPr>
                <a:defRPr/>
              </a:pPr>
              <a:t>2011/12/18</a:t>
            </a:fld>
            <a:endParaRPr lang="ja-JP" altLang="en-US"/>
          </a:p>
        </p:txBody>
      </p:sp>
      <p:sp>
        <p:nvSpPr>
          <p:cNvPr id="6" name="フッター プレースホルダ 5"/>
          <p:cNvSpPr>
            <a:spLocks noGrp="1"/>
          </p:cNvSpPr>
          <p:nvPr>
            <p:ph type="ftr" sz="quarter" idx="11"/>
          </p:nvPr>
        </p:nvSpPr>
        <p:spPr/>
        <p:txBody>
          <a:bodyPr/>
          <a:lstStyle>
            <a:extLst/>
          </a:lstStyle>
          <a:p>
            <a:pPr>
              <a:defRPr/>
            </a:pPr>
            <a:endParaRPr lang="ja-JP" altLang="en-US"/>
          </a:p>
        </p:txBody>
      </p:sp>
      <p:sp>
        <p:nvSpPr>
          <p:cNvPr id="7" name="スライド番号プレースホルダ 6"/>
          <p:cNvSpPr>
            <a:spLocks noGrp="1"/>
          </p:cNvSpPr>
          <p:nvPr>
            <p:ph type="sldNum" sz="quarter" idx="12"/>
          </p:nvPr>
        </p:nvSpPr>
        <p:spPr/>
        <p:txBody>
          <a:bodyPr/>
          <a:lstStyle>
            <a:extLst/>
          </a:lstStyle>
          <a:p>
            <a:pPr>
              <a:defRPr/>
            </a:pPr>
            <a:fld id="{7A970105-74D5-4045-A890-E5C69FD08BD7}" type="slidenum">
              <a:rPr lang="ja-JP" altLang="en-US" smtClean="0"/>
              <a:pPr>
                <a:defRPr/>
              </a:pPr>
              <a:t>&lt;#&gt;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5" name="正方形/長方形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タイトル 1"/>
          <p:cNvSpPr>
            <a:spLocks noGrp="1"/>
          </p:cNvSpPr>
          <p:nvPr>
            <p:ph type="title"/>
          </p:nvPr>
        </p:nvSpPr>
        <p:spPr>
          <a:xfrm>
            <a:off x="504824" y="512064"/>
            <a:ext cx="7772400" cy="914400"/>
          </a:xfrm>
        </p:spPr>
        <p:txBody>
          <a:bodyPr anchor="t"/>
          <a:lstStyle>
            <a:lvl1pPr>
              <a:defRPr sz="400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extLst/>
          </a:lstStyle>
          <a:p>
            <a:pPr>
              <a:defRPr/>
            </a:pPr>
            <a:fld id="{93E4574A-FB38-4173-86A6-EFBE4A966D40}" type="datetime1">
              <a:rPr lang="ja-JP" altLang="en-US" smtClean="0"/>
              <a:pPr>
                <a:defRPr/>
              </a:pPr>
              <a:t>2011/12/18</a:t>
            </a:fld>
            <a:endParaRPr lang="ja-JP" altLang="en-US"/>
          </a:p>
        </p:txBody>
      </p:sp>
      <p:sp>
        <p:nvSpPr>
          <p:cNvPr id="8" name="フッター プレースホルダ 7"/>
          <p:cNvSpPr>
            <a:spLocks noGrp="1"/>
          </p:cNvSpPr>
          <p:nvPr>
            <p:ph type="ftr" sz="quarter" idx="11"/>
          </p:nvPr>
        </p:nvSpPr>
        <p:spPr/>
        <p:txBody>
          <a:bodyPr/>
          <a:lstStyle>
            <a:extLst/>
          </a:lstStyle>
          <a:p>
            <a:pPr>
              <a:defRPr/>
            </a:pPr>
            <a:endParaRPr lang="ja-JP" altLang="en-US"/>
          </a:p>
        </p:txBody>
      </p:sp>
      <p:sp>
        <p:nvSpPr>
          <p:cNvPr id="9" name="スライド番号プレースホルダ 8"/>
          <p:cNvSpPr>
            <a:spLocks noGrp="1"/>
          </p:cNvSpPr>
          <p:nvPr>
            <p:ph type="sldNum" sz="quarter" idx="12"/>
          </p:nvPr>
        </p:nvSpPr>
        <p:spPr/>
        <p:txBody>
          <a:bodyPr/>
          <a:lstStyle>
            <a:extLst/>
          </a:lstStyle>
          <a:p>
            <a:pPr>
              <a:defRPr/>
            </a:pPr>
            <a:fld id="{712BCF34-6072-418C-B336-B2E369608D58}" type="slidenum">
              <a:rPr lang="ja-JP" altLang="en-US" smtClean="0"/>
              <a:pPr>
                <a:defRPr/>
              </a:pPr>
              <a:t>&lt;#&gt;</a:t>
            </a:fld>
            <a:endParaRPr lang="ja-JP" altLang="en-US"/>
          </a:p>
        </p:txBody>
      </p:sp>
      <p:sp>
        <p:nvSpPr>
          <p:cNvPr id="16" name="正方形/長方形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正方形/長方形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正方形/長方形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正方形/長方形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正方形/長方形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正方形/長方形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正方形/長方形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正方形/長方形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正方形/長方形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512064"/>
            <a:ext cx="7772400" cy="914400"/>
          </a:xfrm>
        </p:spPr>
        <p:txBody>
          <a:bodyPr/>
          <a:lstStyle>
            <a:lvl1pPr>
              <a:defRPr sz="4000" cap="none" baseline="0"/>
            </a:lvl1pPr>
            <a:extLst/>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p:txBody>
          <a:bodyPr/>
          <a:lstStyle>
            <a:extLst/>
          </a:lstStyle>
          <a:p>
            <a:pPr>
              <a:defRPr/>
            </a:pPr>
            <a:fld id="{77DF95B2-4304-4913-8913-B9E0EC0D2ED9}" type="datetime1">
              <a:rPr lang="ja-JP" altLang="en-US" smtClean="0"/>
              <a:pPr>
                <a:defRPr/>
              </a:pPr>
              <a:t>2011/12/18</a:t>
            </a:fld>
            <a:endParaRPr lang="ja-JP" altLang="en-US"/>
          </a:p>
        </p:txBody>
      </p:sp>
      <p:sp>
        <p:nvSpPr>
          <p:cNvPr id="4" name="フッター プレースホルダ 3"/>
          <p:cNvSpPr>
            <a:spLocks noGrp="1"/>
          </p:cNvSpPr>
          <p:nvPr>
            <p:ph type="ftr" sz="quarter" idx="11"/>
          </p:nvPr>
        </p:nvSpPr>
        <p:spPr/>
        <p:txBody>
          <a:bodyPr/>
          <a:lstStyle>
            <a:extLst/>
          </a:lstStyle>
          <a:p>
            <a:pPr>
              <a:defRPr/>
            </a:pPr>
            <a:endParaRPr lang="ja-JP" altLang="en-US"/>
          </a:p>
        </p:txBody>
      </p:sp>
      <p:sp>
        <p:nvSpPr>
          <p:cNvPr id="5" name="スライド番号プレースホルダ 4"/>
          <p:cNvSpPr>
            <a:spLocks noGrp="1"/>
          </p:cNvSpPr>
          <p:nvPr>
            <p:ph type="sldNum" sz="quarter" idx="12"/>
          </p:nvPr>
        </p:nvSpPr>
        <p:spPr/>
        <p:txBody>
          <a:bodyPr/>
          <a:lstStyle>
            <a:extLst/>
          </a:lstStyle>
          <a:p>
            <a:pPr>
              <a:defRPr/>
            </a:pPr>
            <a:fld id="{74499239-BFF1-49F8-A2F4-BEED5833EB1D}" type="slidenum">
              <a:rPr lang="ja-JP" altLang="en-US" smtClean="0"/>
              <a:pPr>
                <a:defRPr/>
              </a:pPr>
              <a:t>&lt;#&gt;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extLst/>
          </a:lstStyle>
          <a:p>
            <a:pPr>
              <a:defRPr/>
            </a:pPr>
            <a:fld id="{61AA42DD-886F-42A6-AB40-308DFE9C3B4A}" type="datetime1">
              <a:rPr lang="ja-JP" altLang="en-US" smtClean="0"/>
              <a:pPr>
                <a:defRPr/>
              </a:pPr>
              <a:t>2011/12/18</a:t>
            </a:fld>
            <a:endParaRPr lang="ja-JP" altLang="en-US"/>
          </a:p>
        </p:txBody>
      </p:sp>
      <p:sp>
        <p:nvSpPr>
          <p:cNvPr id="3" name="フッター プレースホルダ 2"/>
          <p:cNvSpPr>
            <a:spLocks noGrp="1"/>
          </p:cNvSpPr>
          <p:nvPr>
            <p:ph type="ftr" sz="quarter" idx="11"/>
          </p:nvPr>
        </p:nvSpPr>
        <p:spPr/>
        <p:txBody>
          <a:bodyPr/>
          <a:lstStyle>
            <a:extLst/>
          </a:lstStyle>
          <a:p>
            <a:pPr>
              <a:defRPr/>
            </a:pPr>
            <a:endParaRPr lang="ja-JP" altLang="en-US"/>
          </a:p>
        </p:txBody>
      </p:sp>
      <p:sp>
        <p:nvSpPr>
          <p:cNvPr id="4" name="スライド番号プレースホルダ 3"/>
          <p:cNvSpPr>
            <a:spLocks noGrp="1"/>
          </p:cNvSpPr>
          <p:nvPr>
            <p:ph type="sldNum" sz="quarter" idx="12"/>
          </p:nvPr>
        </p:nvSpPr>
        <p:spPr/>
        <p:txBody>
          <a:bodyPr/>
          <a:lstStyle>
            <a:extLst/>
          </a:lstStyle>
          <a:p>
            <a:pPr>
              <a:defRPr/>
            </a:pPr>
            <a:fld id="{1392BE20-0D8B-4D2B-AA2B-207C7214E73F}" type="slidenum">
              <a:rPr lang="ja-JP" altLang="en-US" smtClean="0"/>
              <a:pPr>
                <a:defRPr/>
              </a:pPr>
              <a:t>&lt;#&gt;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273050"/>
            <a:ext cx="8229600" cy="1162050"/>
          </a:xfrm>
        </p:spPr>
        <p:txBody>
          <a:bodyPr anchor="ctr"/>
          <a:lstStyle>
            <a:lvl1pPr algn="l">
              <a:buNone/>
              <a:defRPr sz="3600" b="0"/>
            </a:lvl1pPr>
            <a:extLst/>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extLst/>
          </a:lstStyle>
          <a:p>
            <a:pPr>
              <a:defRPr/>
            </a:pPr>
            <a:fld id="{FC592DBB-C43C-4A84-8B99-E320A108209B}" type="datetime1">
              <a:rPr lang="ja-JP" altLang="en-US" smtClean="0"/>
              <a:pPr>
                <a:defRPr/>
              </a:pPr>
              <a:t>2011/12/18</a:t>
            </a:fld>
            <a:endParaRPr lang="ja-JP" altLang="en-US"/>
          </a:p>
        </p:txBody>
      </p:sp>
      <p:sp>
        <p:nvSpPr>
          <p:cNvPr id="6" name="フッター プレースホルダ 5"/>
          <p:cNvSpPr>
            <a:spLocks noGrp="1"/>
          </p:cNvSpPr>
          <p:nvPr>
            <p:ph type="ftr" sz="quarter" idx="11"/>
          </p:nvPr>
        </p:nvSpPr>
        <p:spPr/>
        <p:txBody>
          <a:bodyPr/>
          <a:lstStyle>
            <a:extLst/>
          </a:lstStyle>
          <a:p>
            <a:pPr>
              <a:defRPr/>
            </a:pPr>
            <a:endParaRPr lang="ja-JP" altLang="en-US"/>
          </a:p>
        </p:txBody>
      </p:sp>
      <p:sp>
        <p:nvSpPr>
          <p:cNvPr id="7" name="スライド番号プレースホルダ 6"/>
          <p:cNvSpPr>
            <a:spLocks noGrp="1"/>
          </p:cNvSpPr>
          <p:nvPr>
            <p:ph type="sldNum" sz="quarter" idx="12"/>
          </p:nvPr>
        </p:nvSpPr>
        <p:spPr/>
        <p:txBody>
          <a:bodyPr/>
          <a:lstStyle>
            <a:extLst/>
          </a:lstStyle>
          <a:p>
            <a:pPr>
              <a:defRPr/>
            </a:pPr>
            <a:fld id="{2DBD22C0-0DDE-4857-97B6-716CB1D2E7EB}" type="slidenum">
              <a:rPr lang="ja-JP" altLang="en-US" smtClean="0"/>
              <a:pPr>
                <a:defRPr/>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169072E9-8898-4B91-9F75-204F2AD78D68}" type="datetime1">
              <a:rPr lang="ja-JP" altLang="en-US" smtClean="0"/>
              <a:pPr>
                <a:defRPr/>
              </a:pPr>
              <a:t>2011/12/18</a:t>
            </a:fld>
            <a:endParaRPr lang="ja-JP"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6"/>
          <p:cNvSpPr>
            <a:spLocks noGrp="1" noChangeArrowheads="1"/>
          </p:cNvSpPr>
          <p:nvPr>
            <p:ph type="sldNum" sz="quarter" idx="12"/>
          </p:nvPr>
        </p:nvSpPr>
        <p:spPr>
          <a:ln/>
        </p:spPr>
        <p:txBody>
          <a:bodyPr/>
          <a:lstStyle>
            <a:lvl1pPr>
              <a:defRPr/>
            </a:lvl1pPr>
          </a:lstStyle>
          <a:p>
            <a:pPr>
              <a:defRPr/>
            </a:pPr>
            <a:fld id="{3C446C23-C2D6-459E-A970-4AF17EB14323}" type="slidenum">
              <a:rPr lang="ja-JP" altLang="en-US"/>
              <a:pPr>
                <a:defRPr/>
              </a:pPr>
              <a:t>&lt;#&gt;</a:t>
            </a:fld>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8" name="正方形/長方形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直線コネクタ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グループ化 9"/>
          <p:cNvGrpSpPr/>
          <p:nvPr/>
        </p:nvGrpSpPr>
        <p:grpSpPr>
          <a:xfrm rot="5400000">
            <a:off x="8514581" y="1219200"/>
            <a:ext cx="132763" cy="128466"/>
            <a:chOff x="6668087" y="1297746"/>
            <a:chExt cx="161840" cy="156602"/>
          </a:xfrm>
        </p:grpSpPr>
        <p:cxnSp>
          <p:nvCxnSpPr>
            <p:cNvPr id="15" name="直線コネクタ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直線コネクタ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直線コネクタ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タイトル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ja-JP" altLang="en-US" smtClean="0"/>
              <a:t>アイコンをクリックして図を追加</a:t>
            </a:r>
            <a:endParaRPr kumimoji="0" lang="en-US"/>
          </a:p>
        </p:txBody>
      </p:sp>
      <p:sp>
        <p:nvSpPr>
          <p:cNvPr id="4" name="テキスト プレースホルダ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ja-JP" altLang="en-US" smtClean="0"/>
              <a:t>マスタ テキストの書式設定</a:t>
            </a:r>
          </a:p>
        </p:txBody>
      </p:sp>
      <p:grpSp>
        <p:nvGrpSpPr>
          <p:cNvPr id="14" name="グループ化 13"/>
          <p:cNvGrpSpPr/>
          <p:nvPr/>
        </p:nvGrpSpPr>
        <p:grpSpPr>
          <a:xfrm rot="5400000">
            <a:off x="8666981" y="1371600"/>
            <a:ext cx="132763" cy="128466"/>
            <a:chOff x="6668087" y="1297746"/>
            <a:chExt cx="161840" cy="156602"/>
          </a:xfrm>
        </p:grpSpPr>
        <p:cxnSp>
          <p:nvCxnSpPr>
            <p:cNvPr id="11" name="直線コネクタ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グループ化 17"/>
          <p:cNvGrpSpPr/>
          <p:nvPr/>
        </p:nvGrpSpPr>
        <p:grpSpPr>
          <a:xfrm rot="5400000">
            <a:off x="8320088" y="1474763"/>
            <a:ext cx="132763" cy="128466"/>
            <a:chOff x="6668087" y="1297746"/>
            <a:chExt cx="161840" cy="156602"/>
          </a:xfrm>
        </p:grpSpPr>
        <p:cxnSp>
          <p:nvCxnSpPr>
            <p:cNvPr id="19" name="直線コネクタ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直線コネクタ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日付プレースホルダ 4"/>
          <p:cNvSpPr>
            <a:spLocks noGrp="1"/>
          </p:cNvSpPr>
          <p:nvPr>
            <p:ph type="dt" sz="half" idx="10"/>
          </p:nvPr>
        </p:nvSpPr>
        <p:spPr>
          <a:xfrm>
            <a:off x="6477000" y="55499"/>
            <a:ext cx="2133600" cy="365125"/>
          </a:xfrm>
        </p:spPr>
        <p:txBody>
          <a:bodyPr/>
          <a:lstStyle>
            <a:extLst/>
          </a:lstStyle>
          <a:p>
            <a:pPr>
              <a:defRPr/>
            </a:pPr>
            <a:fld id="{999D4655-7139-4B63-9CDE-9CD4C8128676}" type="datetime1">
              <a:rPr lang="ja-JP" altLang="en-US" smtClean="0"/>
              <a:pPr>
                <a:defRPr/>
              </a:pPr>
              <a:t>2011/12/18</a:t>
            </a:fld>
            <a:endParaRPr lang="ja-JP" altLang="en-US"/>
          </a:p>
        </p:txBody>
      </p:sp>
      <p:sp>
        <p:nvSpPr>
          <p:cNvPr id="6" name="フッター プレースホルダ 5"/>
          <p:cNvSpPr>
            <a:spLocks noGrp="1"/>
          </p:cNvSpPr>
          <p:nvPr>
            <p:ph type="ftr" sz="quarter" idx="11"/>
          </p:nvPr>
        </p:nvSpPr>
        <p:spPr>
          <a:xfrm>
            <a:off x="914400" y="55499"/>
            <a:ext cx="5562600" cy="365125"/>
          </a:xfrm>
        </p:spPr>
        <p:txBody>
          <a:bodyPr/>
          <a:lstStyle>
            <a:extLst/>
          </a:lstStyle>
          <a:p>
            <a:pPr>
              <a:defRPr/>
            </a:pPr>
            <a:endParaRPr lang="ja-JP" altLang="en-US"/>
          </a:p>
        </p:txBody>
      </p:sp>
      <p:sp>
        <p:nvSpPr>
          <p:cNvPr id="7" name="スライド番号プレースホルダ 6"/>
          <p:cNvSpPr>
            <a:spLocks noGrp="1"/>
          </p:cNvSpPr>
          <p:nvPr>
            <p:ph type="sldNum" sz="quarter" idx="12"/>
          </p:nvPr>
        </p:nvSpPr>
        <p:spPr>
          <a:xfrm>
            <a:off x="8610600" y="55499"/>
            <a:ext cx="457200" cy="365125"/>
          </a:xfrm>
        </p:spPr>
        <p:txBody>
          <a:bodyPr/>
          <a:lstStyle>
            <a:extLst/>
          </a:lstStyle>
          <a:p>
            <a:pPr>
              <a:defRPr/>
            </a:pPr>
            <a:fld id="{215D6E41-A896-498B-A3C5-02790E1D6BB1}" type="slidenum">
              <a:rPr lang="ja-JP" altLang="en-US" smtClean="0"/>
              <a:pPr>
                <a:defRPr/>
              </a:pPr>
              <a:t>&lt;#&gt;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pPr>
              <a:defRPr/>
            </a:pPr>
            <a:fld id="{3BC87827-2618-43DA-854C-0E4A171CBABE}" type="datetime1">
              <a:rPr lang="ja-JP" altLang="en-US" smtClean="0"/>
              <a:pPr>
                <a:defRPr/>
              </a:pPr>
              <a:t>2011/12/18</a:t>
            </a:fld>
            <a:endParaRPr lang="ja-JP" altLang="en-US"/>
          </a:p>
        </p:txBody>
      </p:sp>
      <p:sp>
        <p:nvSpPr>
          <p:cNvPr id="5" name="フッター プレースホルダ 4"/>
          <p:cNvSpPr>
            <a:spLocks noGrp="1"/>
          </p:cNvSpPr>
          <p:nvPr>
            <p:ph type="ftr" sz="quarter" idx="11"/>
          </p:nvPr>
        </p:nvSpPr>
        <p:spPr/>
        <p:txBody>
          <a:bodyPr/>
          <a:lstStyle>
            <a:extLst/>
          </a:lstStyle>
          <a:p>
            <a:pPr>
              <a:defRPr/>
            </a:pPr>
            <a:endParaRPr lang="ja-JP" altLang="en-US"/>
          </a:p>
        </p:txBody>
      </p:sp>
      <p:sp>
        <p:nvSpPr>
          <p:cNvPr id="6" name="スライド番号プレースホルダ 5"/>
          <p:cNvSpPr>
            <a:spLocks noGrp="1"/>
          </p:cNvSpPr>
          <p:nvPr>
            <p:ph type="sldNum" sz="quarter" idx="12"/>
          </p:nvPr>
        </p:nvSpPr>
        <p:spPr/>
        <p:txBody>
          <a:bodyPr/>
          <a:lstStyle>
            <a:extLst/>
          </a:lstStyle>
          <a:p>
            <a:pPr>
              <a:defRPr/>
            </a:pPr>
            <a:fld id="{83E24B45-D833-4588-A83F-F5569EF5C09B}" type="slidenum">
              <a:rPr lang="ja-JP" altLang="en-US" smtClean="0"/>
              <a:pPr>
                <a:defRPr/>
              </a:pPr>
              <a:t>&lt;#&gt;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1981200" cy="5851525"/>
          </a:xfrm>
        </p:spPr>
        <p:txBody>
          <a:bodyPr vert="eaVert" anchor="ctr"/>
          <a:lstStyle>
            <a:extLs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609600" y="274639"/>
            <a:ext cx="5867400" cy="5851525"/>
          </a:xfrm>
        </p:spPr>
        <p:txBody>
          <a:bodyPr vert="eaVert"/>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extLst/>
          </a:lstStyle>
          <a:p>
            <a:pPr>
              <a:defRPr/>
            </a:pPr>
            <a:fld id="{5CA793F6-EA8A-4CE3-A708-018802132216}" type="datetime1">
              <a:rPr lang="ja-JP" altLang="en-US" smtClean="0"/>
              <a:pPr>
                <a:defRPr/>
              </a:pPr>
              <a:t>2011/12/18</a:t>
            </a:fld>
            <a:endParaRPr lang="ja-JP" altLang="en-US"/>
          </a:p>
        </p:txBody>
      </p:sp>
      <p:sp>
        <p:nvSpPr>
          <p:cNvPr id="5" name="フッター プレースホルダ 4"/>
          <p:cNvSpPr>
            <a:spLocks noGrp="1"/>
          </p:cNvSpPr>
          <p:nvPr>
            <p:ph type="ftr" sz="quarter" idx="11"/>
          </p:nvPr>
        </p:nvSpPr>
        <p:spPr/>
        <p:txBody>
          <a:bodyPr/>
          <a:lstStyle>
            <a:extLst/>
          </a:lstStyle>
          <a:p>
            <a:pPr>
              <a:defRPr/>
            </a:pPr>
            <a:endParaRPr lang="ja-JP" altLang="en-US"/>
          </a:p>
        </p:txBody>
      </p:sp>
      <p:sp>
        <p:nvSpPr>
          <p:cNvPr id="6" name="スライド番号プレースホルダ 5"/>
          <p:cNvSpPr>
            <a:spLocks noGrp="1"/>
          </p:cNvSpPr>
          <p:nvPr>
            <p:ph type="sldNum" sz="quarter" idx="12"/>
          </p:nvPr>
        </p:nvSpPr>
        <p:spPr/>
        <p:txBody>
          <a:bodyPr/>
          <a:lstStyle>
            <a:extLst/>
          </a:lstStyle>
          <a:p>
            <a:pPr>
              <a:defRPr/>
            </a:pPr>
            <a:fld id="{F2C6D45E-AD2D-4444-8ED8-6160A70D3623}" type="slidenum">
              <a:rPr lang="ja-JP" altLang="en-US" smtClean="0"/>
              <a:pPr>
                <a:defRPr/>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090FAB55-9A96-4D9C-BFC8-AEAFDE56FC92}" type="datetime1">
              <a:rPr lang="ja-JP" altLang="en-US" smtClean="0"/>
              <a:pPr>
                <a:defRPr/>
              </a:pPr>
              <a:t>2011/12/18</a:t>
            </a:fld>
            <a:endParaRPr lang="ja-JP"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6" name="Rectangle 6"/>
          <p:cNvSpPr>
            <a:spLocks noGrp="1" noChangeArrowheads="1"/>
          </p:cNvSpPr>
          <p:nvPr>
            <p:ph type="sldNum" sz="quarter" idx="12"/>
          </p:nvPr>
        </p:nvSpPr>
        <p:spPr>
          <a:ln/>
        </p:spPr>
        <p:txBody>
          <a:bodyPr/>
          <a:lstStyle>
            <a:lvl1pPr>
              <a:defRPr/>
            </a:lvl1pPr>
          </a:lstStyle>
          <a:p>
            <a:pPr>
              <a:defRPr/>
            </a:pPr>
            <a:fld id="{A47B2FC8-B1D0-4739-97CF-855884243712}" type="slidenum">
              <a:rPr lang="ja-JP" altLang="en-US"/>
              <a:pPr>
                <a:defRPr/>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304800" y="1447800"/>
            <a:ext cx="41529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10100" y="1447800"/>
            <a:ext cx="4152900" cy="5029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613528D9-2CDA-443E-9FEC-1F7FC9CBDA42}" type="datetime1">
              <a:rPr lang="ja-JP" altLang="en-US" smtClean="0"/>
              <a:pPr>
                <a:defRPr/>
              </a:pPr>
              <a:t>2011/12/18</a:t>
            </a:fld>
            <a:endParaRPr lang="ja-JP"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6"/>
          <p:cNvSpPr>
            <a:spLocks noGrp="1" noChangeArrowheads="1"/>
          </p:cNvSpPr>
          <p:nvPr>
            <p:ph type="sldNum" sz="quarter" idx="12"/>
          </p:nvPr>
        </p:nvSpPr>
        <p:spPr>
          <a:ln/>
        </p:spPr>
        <p:txBody>
          <a:bodyPr/>
          <a:lstStyle>
            <a:lvl1pPr>
              <a:defRPr/>
            </a:lvl1pPr>
          </a:lstStyle>
          <a:p>
            <a:pPr>
              <a:defRPr/>
            </a:pPr>
            <a:fld id="{7A970105-74D5-4045-A890-E5C69FD08BD7}" type="slidenum">
              <a:rPr lang="ja-JP" altLang="en-US"/>
              <a:pPr>
                <a:defRPr/>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93E4574A-FB38-4173-86A6-EFBE4A966D40}" type="datetime1">
              <a:rPr lang="ja-JP" altLang="en-US" smtClean="0"/>
              <a:pPr>
                <a:defRPr/>
              </a:pPr>
              <a:t>2011/12/18</a:t>
            </a:fld>
            <a:endParaRPr lang="ja-JP"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9" name="Rectangle 6"/>
          <p:cNvSpPr>
            <a:spLocks noGrp="1" noChangeArrowheads="1"/>
          </p:cNvSpPr>
          <p:nvPr>
            <p:ph type="sldNum" sz="quarter" idx="12"/>
          </p:nvPr>
        </p:nvSpPr>
        <p:spPr>
          <a:ln/>
        </p:spPr>
        <p:txBody>
          <a:bodyPr/>
          <a:lstStyle>
            <a:lvl1pPr>
              <a:defRPr/>
            </a:lvl1pPr>
          </a:lstStyle>
          <a:p>
            <a:pPr>
              <a:defRPr/>
            </a:pPr>
            <a:fld id="{712BCF34-6072-418C-B336-B2E369608D58}" type="slidenum">
              <a:rPr lang="ja-JP" altLang="en-US"/>
              <a:pPr>
                <a:defRPr/>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77DF95B2-4304-4913-8913-B9E0EC0D2ED9}" type="datetime1">
              <a:rPr lang="ja-JP" altLang="en-US" smtClean="0"/>
              <a:pPr>
                <a:defRPr/>
              </a:pPr>
              <a:t>2011/12/18</a:t>
            </a:fld>
            <a:endParaRPr lang="ja-JP"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5" name="Rectangle 6"/>
          <p:cNvSpPr>
            <a:spLocks noGrp="1" noChangeArrowheads="1"/>
          </p:cNvSpPr>
          <p:nvPr>
            <p:ph type="sldNum" sz="quarter" idx="12"/>
          </p:nvPr>
        </p:nvSpPr>
        <p:spPr>
          <a:ln/>
        </p:spPr>
        <p:txBody>
          <a:bodyPr/>
          <a:lstStyle>
            <a:lvl1pPr>
              <a:defRPr/>
            </a:lvl1pPr>
          </a:lstStyle>
          <a:p>
            <a:pPr>
              <a:defRPr/>
            </a:pPr>
            <a:fld id="{74499239-BFF1-49F8-A2F4-BEED5833EB1D}" type="slidenum">
              <a:rPr lang="ja-JP" altLang="en-US"/>
              <a:pPr>
                <a:defRPr/>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61AA42DD-886F-42A6-AB40-308DFE9C3B4A}" type="datetime1">
              <a:rPr lang="ja-JP" altLang="en-US" smtClean="0"/>
              <a:pPr>
                <a:defRPr/>
              </a:pPr>
              <a:t>2011/12/18</a:t>
            </a:fld>
            <a:endParaRPr lang="ja-JP"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4" name="Rectangle 6"/>
          <p:cNvSpPr>
            <a:spLocks noGrp="1" noChangeArrowheads="1"/>
          </p:cNvSpPr>
          <p:nvPr>
            <p:ph type="sldNum" sz="quarter" idx="12"/>
          </p:nvPr>
        </p:nvSpPr>
        <p:spPr>
          <a:ln/>
        </p:spPr>
        <p:txBody>
          <a:bodyPr/>
          <a:lstStyle>
            <a:lvl1pPr>
              <a:defRPr/>
            </a:lvl1pPr>
          </a:lstStyle>
          <a:p>
            <a:pPr>
              <a:defRPr/>
            </a:pPr>
            <a:fld id="{1392BE20-0D8B-4D2B-AA2B-207C7214E73F}" type="slidenum">
              <a:rPr lang="ja-JP" altLang="en-US"/>
              <a:pPr>
                <a:defRPr/>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FC592DBB-C43C-4A84-8B99-E320A108209B}" type="datetime1">
              <a:rPr lang="ja-JP" altLang="en-US" smtClean="0"/>
              <a:pPr>
                <a:defRPr/>
              </a:pPr>
              <a:t>2011/12/18</a:t>
            </a:fld>
            <a:endParaRPr lang="ja-JP"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6"/>
          <p:cNvSpPr>
            <a:spLocks noGrp="1" noChangeArrowheads="1"/>
          </p:cNvSpPr>
          <p:nvPr>
            <p:ph type="sldNum" sz="quarter" idx="12"/>
          </p:nvPr>
        </p:nvSpPr>
        <p:spPr>
          <a:ln/>
        </p:spPr>
        <p:txBody>
          <a:bodyPr/>
          <a:lstStyle>
            <a:lvl1pPr>
              <a:defRPr/>
            </a:lvl1pPr>
          </a:lstStyle>
          <a:p>
            <a:pPr>
              <a:defRPr/>
            </a:pPr>
            <a:fld id="{2DBD22C0-0DDE-4857-97B6-716CB1D2E7EB}" type="slidenum">
              <a:rPr lang="ja-JP" altLang="en-US"/>
              <a:pPr>
                <a:defRPr/>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999D4655-7139-4B63-9CDE-9CD4C8128676}" type="datetime1">
              <a:rPr lang="ja-JP" altLang="en-US" smtClean="0"/>
              <a:pPr>
                <a:defRPr/>
              </a:pPr>
              <a:t>2011/12/18</a:t>
            </a:fld>
            <a:endParaRPr lang="ja-JP"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ja-JP" altLang="en-US"/>
          </a:p>
        </p:txBody>
      </p:sp>
      <p:sp>
        <p:nvSpPr>
          <p:cNvPr id="7" name="Rectangle 6"/>
          <p:cNvSpPr>
            <a:spLocks noGrp="1" noChangeArrowheads="1"/>
          </p:cNvSpPr>
          <p:nvPr>
            <p:ph type="sldNum" sz="quarter" idx="12"/>
          </p:nvPr>
        </p:nvSpPr>
        <p:spPr>
          <a:ln/>
        </p:spPr>
        <p:txBody>
          <a:bodyPr/>
          <a:lstStyle>
            <a:lvl1pPr>
              <a:defRPr/>
            </a:lvl1pPr>
          </a:lstStyle>
          <a:p>
            <a:pPr>
              <a:defRPr/>
            </a:pPr>
            <a:fld id="{215D6E41-A896-498B-A3C5-02790E1D6BB1}" type="slidenum">
              <a:rPr lang="ja-JP" altLang="en-US"/>
              <a:pPr>
                <a:defRPr/>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CCCC"/>
            </a:gs>
            <a:gs pos="100000">
              <a:schemeClr val="bg1"/>
            </a:gs>
          </a:gsLst>
          <a:lin ang="18900000" scaled="1"/>
        </a:gradFill>
        <a:effectLst/>
      </p:bgPr>
    </p:bg>
    <p:spTree>
      <p:nvGrpSpPr>
        <p:cNvPr id="1" name=""/>
        <p:cNvGrpSpPr/>
        <p:nvPr/>
      </p:nvGrpSpPr>
      <p:grpSpPr>
        <a:xfrm>
          <a:off x="0" y="0"/>
          <a:ext cx="0" cy="0"/>
          <a:chOff x="0" y="0"/>
          <a:chExt cx="0" cy="0"/>
        </a:xfrm>
      </p:grpSpPr>
      <p:pic>
        <p:nvPicPr>
          <p:cNvPr id="1026" name="Picture 7"/>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8153400" y="1600200"/>
            <a:ext cx="290513" cy="301625"/>
          </a:xfrm>
          <a:prstGeom prst="rect">
            <a:avLst/>
          </a:prstGeom>
          <a:noFill/>
          <a:ln w="9525">
            <a:noFill/>
            <a:miter lim="800000"/>
            <a:headEnd/>
            <a:tailEnd/>
          </a:ln>
        </p:spPr>
      </p:pic>
      <p:pic>
        <p:nvPicPr>
          <p:cNvPr id="1027" name="Picture 8"/>
          <p:cNvPicPr>
            <a:picLocks noChangeAspect="1" noChangeArrowheads="1"/>
          </p:cNvPicPr>
          <p:nvPr/>
        </p:nvPicPr>
        <p:blipFill>
          <a:blip r:embed="rId14" cstate="print">
            <a:clrChange>
              <a:clrFrom>
                <a:srgbClr val="FFFFFF"/>
              </a:clrFrom>
              <a:clrTo>
                <a:srgbClr val="FFFFFF">
                  <a:alpha val="0"/>
                </a:srgbClr>
              </a:clrTo>
            </a:clrChange>
          </a:blip>
          <a:srcRect/>
          <a:stretch>
            <a:fillRect/>
          </a:stretch>
        </p:blipFill>
        <p:spPr bwMode="auto">
          <a:xfrm>
            <a:off x="7620000" y="838200"/>
            <a:ext cx="609600" cy="557213"/>
          </a:xfrm>
          <a:prstGeom prst="rect">
            <a:avLst/>
          </a:prstGeom>
          <a:noFill/>
          <a:ln w="9525">
            <a:noFill/>
            <a:miter lim="800000"/>
            <a:headEnd/>
            <a:tailEnd/>
          </a:ln>
        </p:spPr>
      </p:pic>
      <p:pic>
        <p:nvPicPr>
          <p:cNvPr id="1028" name="Picture 9"/>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6400800" y="1371600"/>
            <a:ext cx="1168400" cy="1219200"/>
          </a:xfrm>
          <a:prstGeom prst="rect">
            <a:avLst/>
          </a:prstGeom>
          <a:noFill/>
          <a:ln w="9525">
            <a:noFill/>
            <a:miter lim="800000"/>
            <a:headEnd/>
            <a:tailEnd/>
          </a:ln>
        </p:spPr>
      </p:pic>
      <p:grpSp>
        <p:nvGrpSpPr>
          <p:cNvPr id="1029" name="Group 10"/>
          <p:cNvGrpSpPr>
            <a:grpSpLocks/>
          </p:cNvGrpSpPr>
          <p:nvPr/>
        </p:nvGrpSpPr>
        <p:grpSpPr bwMode="auto">
          <a:xfrm>
            <a:off x="8077200" y="457200"/>
            <a:ext cx="381000" cy="381000"/>
            <a:chOff x="2688" y="816"/>
            <a:chExt cx="624" cy="624"/>
          </a:xfrm>
        </p:grpSpPr>
        <p:sp>
          <p:nvSpPr>
            <p:cNvPr id="2" name="Oval 11"/>
            <p:cNvSpPr>
              <a:spLocks noChangeArrowheads="1"/>
            </p:cNvSpPr>
            <p:nvPr userDrawn="1"/>
          </p:nvSpPr>
          <p:spPr bwMode="auto">
            <a:xfrm>
              <a:off x="2688" y="1081"/>
              <a:ext cx="96" cy="94"/>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36" name="Oval 12"/>
            <p:cNvSpPr>
              <a:spLocks noChangeArrowheads="1"/>
            </p:cNvSpPr>
            <p:nvPr userDrawn="1"/>
          </p:nvSpPr>
          <p:spPr bwMode="auto">
            <a:xfrm>
              <a:off x="3216" y="1081"/>
              <a:ext cx="96" cy="94"/>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37" name="Oval 13"/>
            <p:cNvSpPr>
              <a:spLocks noChangeArrowheads="1"/>
            </p:cNvSpPr>
            <p:nvPr userDrawn="1"/>
          </p:nvSpPr>
          <p:spPr bwMode="auto">
            <a:xfrm>
              <a:off x="2953" y="816"/>
              <a:ext cx="94"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38" name="Oval 14"/>
            <p:cNvSpPr>
              <a:spLocks noChangeArrowheads="1"/>
            </p:cNvSpPr>
            <p:nvPr userDrawn="1"/>
          </p:nvSpPr>
          <p:spPr bwMode="auto">
            <a:xfrm>
              <a:off x="2953" y="1344"/>
              <a:ext cx="94"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39" name="Oval 15"/>
            <p:cNvSpPr>
              <a:spLocks noChangeArrowheads="1"/>
            </p:cNvSpPr>
            <p:nvPr userDrawn="1"/>
          </p:nvSpPr>
          <p:spPr bwMode="auto">
            <a:xfrm>
              <a:off x="3143" y="897"/>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0" name="Oval 16"/>
            <p:cNvSpPr>
              <a:spLocks noChangeArrowheads="1"/>
            </p:cNvSpPr>
            <p:nvPr userDrawn="1"/>
          </p:nvSpPr>
          <p:spPr bwMode="auto">
            <a:xfrm>
              <a:off x="2761" y="897"/>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1" name="Oval 17"/>
            <p:cNvSpPr>
              <a:spLocks noChangeArrowheads="1"/>
            </p:cNvSpPr>
            <p:nvPr userDrawn="1"/>
          </p:nvSpPr>
          <p:spPr bwMode="auto">
            <a:xfrm>
              <a:off x="3143" y="1248"/>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2" name="Oval 18"/>
            <p:cNvSpPr>
              <a:spLocks noChangeArrowheads="1"/>
            </p:cNvSpPr>
            <p:nvPr userDrawn="1"/>
          </p:nvSpPr>
          <p:spPr bwMode="auto">
            <a:xfrm>
              <a:off x="2761" y="1248"/>
              <a:ext cx="96" cy="96"/>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grpSp>
        <p:nvGrpSpPr>
          <p:cNvPr id="1030" name="Group 19"/>
          <p:cNvGrpSpPr>
            <a:grpSpLocks/>
          </p:cNvGrpSpPr>
          <p:nvPr/>
        </p:nvGrpSpPr>
        <p:grpSpPr bwMode="auto">
          <a:xfrm>
            <a:off x="7315200" y="2133600"/>
            <a:ext cx="685800" cy="685800"/>
            <a:chOff x="2688" y="816"/>
            <a:chExt cx="624" cy="624"/>
          </a:xfrm>
        </p:grpSpPr>
        <p:sp>
          <p:nvSpPr>
            <p:cNvPr id="1044" name="Oval 20"/>
            <p:cNvSpPr>
              <a:spLocks noChangeArrowheads="1"/>
            </p:cNvSpPr>
            <p:nvPr userDrawn="1"/>
          </p:nvSpPr>
          <p:spPr bwMode="auto">
            <a:xfrm>
              <a:off x="2688" y="1080"/>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5" name="Oval 21"/>
            <p:cNvSpPr>
              <a:spLocks noChangeArrowheads="1"/>
            </p:cNvSpPr>
            <p:nvPr userDrawn="1"/>
          </p:nvSpPr>
          <p:spPr bwMode="auto">
            <a:xfrm>
              <a:off x="3217" y="1080"/>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6" name="Oval 22"/>
            <p:cNvSpPr>
              <a:spLocks noChangeArrowheads="1"/>
            </p:cNvSpPr>
            <p:nvPr userDrawn="1"/>
          </p:nvSpPr>
          <p:spPr bwMode="auto">
            <a:xfrm>
              <a:off x="2952" y="816"/>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7" name="Oval 23"/>
            <p:cNvSpPr>
              <a:spLocks noChangeArrowheads="1"/>
            </p:cNvSpPr>
            <p:nvPr userDrawn="1"/>
          </p:nvSpPr>
          <p:spPr bwMode="auto">
            <a:xfrm>
              <a:off x="2952" y="1345"/>
              <a:ext cx="95" cy="95"/>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8" name="Oval 24"/>
            <p:cNvSpPr>
              <a:spLocks noChangeArrowheads="1"/>
            </p:cNvSpPr>
            <p:nvPr userDrawn="1"/>
          </p:nvSpPr>
          <p:spPr bwMode="auto">
            <a:xfrm>
              <a:off x="3144" y="895"/>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49" name="Oval 25"/>
            <p:cNvSpPr>
              <a:spLocks noChangeArrowheads="1"/>
            </p:cNvSpPr>
            <p:nvPr userDrawn="1"/>
          </p:nvSpPr>
          <p:spPr bwMode="auto">
            <a:xfrm>
              <a:off x="2760" y="895"/>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50" name="Oval 26"/>
            <p:cNvSpPr>
              <a:spLocks noChangeArrowheads="1"/>
            </p:cNvSpPr>
            <p:nvPr userDrawn="1"/>
          </p:nvSpPr>
          <p:spPr bwMode="auto">
            <a:xfrm>
              <a:off x="3144" y="1248"/>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51" name="Oval 27"/>
            <p:cNvSpPr>
              <a:spLocks noChangeArrowheads="1"/>
            </p:cNvSpPr>
            <p:nvPr userDrawn="1"/>
          </p:nvSpPr>
          <p:spPr bwMode="auto">
            <a:xfrm>
              <a:off x="2760" y="1248"/>
              <a:ext cx="95" cy="97"/>
            </a:xfrm>
            <a:prstGeom prst="ellipse">
              <a:avLst/>
            </a:prstGeom>
            <a:solidFill>
              <a:srgbClr val="FF9999"/>
            </a:solidFill>
            <a:ln w="9525">
              <a:noFill/>
              <a:round/>
              <a:headEnd/>
              <a:tailEnd/>
            </a:ln>
            <a:effectLst/>
          </p:spPr>
          <p:txBody>
            <a:bodyPr wrap="none" anchor="ctr"/>
            <a:lstStyle/>
            <a:p>
              <a:pPr fontAlgn="auto">
                <a:spcBef>
                  <a:spcPts val="0"/>
                </a:spcBef>
                <a:spcAft>
                  <a:spcPts val="0"/>
                </a:spcAft>
                <a:defRPr/>
              </a:pPr>
              <a:endParaRPr lang="ja-JP" altLang="en-US">
                <a:latin typeface="+mn-lt"/>
                <a:ea typeface="+mn-ea"/>
              </a:endParaRPr>
            </a:p>
          </p:txBody>
        </p:sp>
      </p:grpSp>
      <p:sp>
        <p:nvSpPr>
          <p:cNvPr id="1052" name="AutoShape 28"/>
          <p:cNvSpPr>
            <a:spLocks noChangeArrowheads="1"/>
          </p:cNvSpPr>
          <p:nvPr/>
        </p:nvSpPr>
        <p:spPr bwMode="auto">
          <a:xfrm>
            <a:off x="7010400" y="381000"/>
            <a:ext cx="554038" cy="838200"/>
          </a:xfrm>
          <a:prstGeom prst="star4">
            <a:avLst>
              <a:gd name="adj" fmla="val 13542"/>
            </a:avLst>
          </a:prstGeom>
          <a:gradFill rotWithShape="0">
            <a:gsLst>
              <a:gs pos="0">
                <a:srgbClr val="FFCCFF"/>
              </a:gs>
              <a:gs pos="100000">
                <a:srgbClr val="FFFFFF"/>
              </a:gs>
            </a:gsLst>
            <a:path path="shape">
              <a:fillToRect l="50000" t="50000" r="50000" b="50000"/>
            </a:path>
          </a:gradFill>
          <a:ln w="9525">
            <a:no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53" name="AutoShape 29"/>
          <p:cNvSpPr>
            <a:spLocks noChangeArrowheads="1"/>
          </p:cNvSpPr>
          <p:nvPr/>
        </p:nvSpPr>
        <p:spPr bwMode="auto">
          <a:xfrm>
            <a:off x="7696200" y="2133600"/>
            <a:ext cx="906463" cy="1371600"/>
          </a:xfrm>
          <a:prstGeom prst="star4">
            <a:avLst>
              <a:gd name="adj" fmla="val 13542"/>
            </a:avLst>
          </a:prstGeom>
          <a:gradFill rotWithShape="0">
            <a:gsLst>
              <a:gs pos="0">
                <a:srgbClr val="FFCCFF"/>
              </a:gs>
              <a:gs pos="100000">
                <a:srgbClr val="FFFFFF"/>
              </a:gs>
            </a:gsLst>
            <a:path path="shape">
              <a:fillToRect l="50000" t="50000" r="50000" b="50000"/>
            </a:path>
          </a:gradFill>
          <a:ln w="9525">
            <a:no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1054" name="Rectangle 30"/>
          <p:cNvSpPr>
            <a:spLocks noChangeArrowheads="1"/>
          </p:cNvSpPr>
          <p:nvPr/>
        </p:nvSpPr>
        <p:spPr bwMode="auto">
          <a:xfrm>
            <a:off x="0" y="323850"/>
            <a:ext cx="8763000" cy="6534150"/>
          </a:xfrm>
          <a:prstGeom prst="rect">
            <a:avLst/>
          </a:prstGeom>
          <a:solidFill>
            <a:schemeClr val="bg1">
              <a:alpha val="50000"/>
            </a:schemeClr>
          </a:solidFill>
          <a:ln w="9525">
            <a:no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
        <p:nvSpPr>
          <p:cNvPr id="3" name="Rectangle 2"/>
          <p:cNvSpPr>
            <a:spLocks noGrp="1" noChangeArrowheads="1"/>
          </p:cNvSpPr>
          <p:nvPr>
            <p:ph type="title"/>
          </p:nvPr>
        </p:nvSpPr>
        <p:spPr bwMode="auto">
          <a:xfrm>
            <a:off x="304800" y="381000"/>
            <a:ext cx="7772400" cy="914400"/>
          </a:xfrm>
          <a:prstGeom prst="rect">
            <a:avLst/>
          </a:prstGeom>
          <a:noFill/>
          <a:ln w="9525">
            <a:noFill/>
            <a:miter lim="800000"/>
            <a:headEnd/>
            <a:tailEnd/>
          </a:ln>
          <a:effectLst>
            <a:outerShdw dist="35921" dir="2700000" algn="ctr" rotWithShape="0">
              <a:schemeClr val="bg1"/>
            </a:outerShdw>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35" name="Rectangle 3"/>
          <p:cNvSpPr>
            <a:spLocks noGrp="1" noChangeArrowheads="1"/>
          </p:cNvSpPr>
          <p:nvPr>
            <p:ph type="body" idx="1"/>
          </p:nvPr>
        </p:nvSpPr>
        <p:spPr bwMode="auto">
          <a:xfrm>
            <a:off x="304800" y="1447800"/>
            <a:ext cx="8458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Rectangle 4"/>
          <p:cNvSpPr>
            <a:spLocks noGrp="1" noChangeArrowheads="1"/>
          </p:cNvSpPr>
          <p:nvPr>
            <p:ph type="dt" sz="half" idx="2"/>
          </p:nvPr>
        </p:nvSpPr>
        <p:spPr bwMode="auto">
          <a:xfrm>
            <a:off x="0" y="6477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1400" smtClean="0">
                <a:solidFill>
                  <a:srgbClr val="5F5F5F"/>
                </a:solidFill>
                <a:latin typeface="+mn-lt"/>
                <a:ea typeface="+mn-ea"/>
              </a:defRPr>
            </a:lvl1pPr>
          </a:lstStyle>
          <a:p>
            <a:pPr>
              <a:defRPr/>
            </a:pPr>
            <a:fld id="{735C7FA0-F03B-46EA-AF74-0E7669DA1B86}" type="datetime1">
              <a:rPr lang="ja-JP" altLang="en-US" smtClean="0"/>
              <a:pPr>
                <a:defRPr/>
              </a:pPr>
              <a:t>2011/12/18</a:t>
            </a:fld>
            <a:endParaRPr lang="ja-JP" altLang="en-US"/>
          </a:p>
        </p:txBody>
      </p:sp>
      <p:sp>
        <p:nvSpPr>
          <p:cNvPr id="5" name="Rectangle 5"/>
          <p:cNvSpPr>
            <a:spLocks noGrp="1" noChangeArrowheads="1"/>
          </p:cNvSpPr>
          <p:nvPr>
            <p:ph type="ftr" sz="quarter" idx="3"/>
          </p:nvPr>
        </p:nvSpPr>
        <p:spPr bwMode="auto">
          <a:xfrm>
            <a:off x="3124200" y="64770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400">
                <a:solidFill>
                  <a:srgbClr val="5F5F5F"/>
                </a:solidFill>
                <a:latin typeface="+mn-lt"/>
                <a:ea typeface="+mn-ea"/>
              </a:defRPr>
            </a:lvl1pPr>
          </a:lstStyle>
          <a:p>
            <a:pPr>
              <a:defRPr/>
            </a:pPr>
            <a:endParaRPr lang="ja-JP" altLang="en-US"/>
          </a:p>
        </p:txBody>
      </p:sp>
      <p:sp>
        <p:nvSpPr>
          <p:cNvPr id="6" name="Rectangle 6"/>
          <p:cNvSpPr>
            <a:spLocks noGrp="1" noChangeArrowheads="1"/>
          </p:cNvSpPr>
          <p:nvPr>
            <p:ph type="sldNum" sz="quarter" idx="4"/>
          </p:nvPr>
        </p:nvSpPr>
        <p:spPr bwMode="auto">
          <a:xfrm>
            <a:off x="7239000" y="64770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400" smtClean="0">
                <a:solidFill>
                  <a:srgbClr val="5F5F5F"/>
                </a:solidFill>
                <a:latin typeface="+mn-lt"/>
                <a:ea typeface="+mn-ea"/>
              </a:defRPr>
            </a:lvl1pPr>
          </a:lstStyle>
          <a:p>
            <a:pPr>
              <a:defRPr/>
            </a:pPr>
            <a:fld id="{C183CC74-E44C-4299-BD9D-0BA9E95941B7}" type="slidenum">
              <a:rPr lang="ja-JP" altLang="en-US"/>
              <a:pPr>
                <a:defRPr/>
              </a:pPr>
              <a:t>&lt;#&gt;</a:t>
            </a:fld>
            <a:endParaRPr lang="ja-JP" altLang="en-US"/>
          </a:p>
        </p:txBody>
      </p:sp>
      <p:sp>
        <p:nvSpPr>
          <p:cNvPr id="1056" name="Rectangle 32"/>
          <p:cNvSpPr>
            <a:spLocks noChangeArrowheads="1"/>
          </p:cNvSpPr>
          <p:nvPr/>
        </p:nvSpPr>
        <p:spPr bwMode="auto">
          <a:xfrm>
            <a:off x="0" y="1295400"/>
            <a:ext cx="8763000" cy="152400"/>
          </a:xfrm>
          <a:prstGeom prst="rect">
            <a:avLst/>
          </a:prstGeom>
          <a:solidFill>
            <a:srgbClr val="FF9999">
              <a:alpha val="50000"/>
            </a:srgbClr>
          </a:solidFill>
          <a:ln w="9525">
            <a:noFill/>
            <a:miter lim="800000"/>
            <a:headEnd/>
            <a:tailEnd/>
          </a:ln>
          <a:effectLst/>
        </p:spPr>
        <p:txBody>
          <a:bodyPr wrap="none" anchor="ctr"/>
          <a:lstStyle/>
          <a:p>
            <a:pPr fontAlgn="auto">
              <a:spcBef>
                <a:spcPts val="0"/>
              </a:spcBef>
              <a:spcAft>
                <a:spcPts val="0"/>
              </a:spcAft>
              <a:defRPr/>
            </a:pPr>
            <a:endParaRPr lang="ja-JP" altLang="en-US">
              <a:latin typeface="+mn-lt"/>
              <a:ea typeface="+mn-ea"/>
            </a:endParaRPr>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hf hdr="0" ftr="0"/>
  <p:txStyles>
    <p:titleStyle>
      <a:lvl1pPr algn="l" rtl="0" fontAlgn="base">
        <a:spcBef>
          <a:spcPct val="0"/>
        </a:spcBef>
        <a:spcAft>
          <a:spcPct val="0"/>
        </a:spcAft>
        <a:defRPr kumimoji="1" sz="4400">
          <a:solidFill>
            <a:srgbClr val="5F5F5F"/>
          </a:solidFill>
          <a:latin typeface="+mj-lt"/>
          <a:ea typeface="+mj-ea"/>
          <a:cs typeface="+mj-cs"/>
        </a:defRPr>
      </a:lvl1pPr>
      <a:lvl2pPr algn="l" rtl="0" fontAlgn="base">
        <a:spcBef>
          <a:spcPct val="0"/>
        </a:spcBef>
        <a:spcAft>
          <a:spcPct val="0"/>
        </a:spcAft>
        <a:defRPr kumimoji="1" sz="4400">
          <a:solidFill>
            <a:srgbClr val="5F5F5F"/>
          </a:solidFill>
          <a:latin typeface="Lucida Console" pitchFamily="49" charset="0"/>
          <a:ea typeface="ＭＳ Ｐゴシック" charset="-128"/>
        </a:defRPr>
      </a:lvl2pPr>
      <a:lvl3pPr algn="l" rtl="0" fontAlgn="base">
        <a:spcBef>
          <a:spcPct val="0"/>
        </a:spcBef>
        <a:spcAft>
          <a:spcPct val="0"/>
        </a:spcAft>
        <a:defRPr kumimoji="1" sz="4400">
          <a:solidFill>
            <a:srgbClr val="5F5F5F"/>
          </a:solidFill>
          <a:latin typeface="Lucida Console" pitchFamily="49" charset="0"/>
          <a:ea typeface="ＭＳ Ｐゴシック" charset="-128"/>
        </a:defRPr>
      </a:lvl3pPr>
      <a:lvl4pPr algn="l" rtl="0" fontAlgn="base">
        <a:spcBef>
          <a:spcPct val="0"/>
        </a:spcBef>
        <a:spcAft>
          <a:spcPct val="0"/>
        </a:spcAft>
        <a:defRPr kumimoji="1" sz="4400">
          <a:solidFill>
            <a:srgbClr val="5F5F5F"/>
          </a:solidFill>
          <a:latin typeface="Lucida Console" pitchFamily="49" charset="0"/>
          <a:ea typeface="ＭＳ Ｐゴシック" charset="-128"/>
        </a:defRPr>
      </a:lvl4pPr>
      <a:lvl5pPr algn="l" rtl="0" fontAlgn="base">
        <a:spcBef>
          <a:spcPct val="0"/>
        </a:spcBef>
        <a:spcAft>
          <a:spcPct val="0"/>
        </a:spcAft>
        <a:defRPr kumimoji="1" sz="4400">
          <a:solidFill>
            <a:srgbClr val="5F5F5F"/>
          </a:solidFill>
          <a:latin typeface="Lucida Console" pitchFamily="49" charset="0"/>
          <a:ea typeface="ＭＳ Ｐゴシック" charset="-128"/>
        </a:defRPr>
      </a:lvl5pPr>
      <a:lvl6pPr marL="457200" algn="l" rtl="0" eaLnBrk="1" fontAlgn="base" hangingPunct="1">
        <a:spcBef>
          <a:spcPct val="0"/>
        </a:spcBef>
        <a:spcAft>
          <a:spcPct val="0"/>
        </a:spcAft>
        <a:defRPr kumimoji="1" sz="4400">
          <a:solidFill>
            <a:srgbClr val="5F5F5F"/>
          </a:solidFill>
          <a:latin typeface="Lucida Console" pitchFamily="49" charset="0"/>
          <a:ea typeface="ＭＳ Ｐゴシック" charset="-128"/>
        </a:defRPr>
      </a:lvl6pPr>
      <a:lvl7pPr marL="914400" algn="l" rtl="0" eaLnBrk="1" fontAlgn="base" hangingPunct="1">
        <a:spcBef>
          <a:spcPct val="0"/>
        </a:spcBef>
        <a:spcAft>
          <a:spcPct val="0"/>
        </a:spcAft>
        <a:defRPr kumimoji="1" sz="4400">
          <a:solidFill>
            <a:srgbClr val="5F5F5F"/>
          </a:solidFill>
          <a:latin typeface="Lucida Console" pitchFamily="49" charset="0"/>
          <a:ea typeface="ＭＳ Ｐゴシック" charset="-128"/>
        </a:defRPr>
      </a:lvl7pPr>
      <a:lvl8pPr marL="1371600" algn="l" rtl="0" eaLnBrk="1" fontAlgn="base" hangingPunct="1">
        <a:spcBef>
          <a:spcPct val="0"/>
        </a:spcBef>
        <a:spcAft>
          <a:spcPct val="0"/>
        </a:spcAft>
        <a:defRPr kumimoji="1" sz="4400">
          <a:solidFill>
            <a:srgbClr val="5F5F5F"/>
          </a:solidFill>
          <a:latin typeface="Lucida Console" pitchFamily="49" charset="0"/>
          <a:ea typeface="ＭＳ Ｐゴシック" charset="-128"/>
        </a:defRPr>
      </a:lvl8pPr>
      <a:lvl9pPr marL="1828800" algn="l" rtl="0" eaLnBrk="1" fontAlgn="base" hangingPunct="1">
        <a:spcBef>
          <a:spcPct val="0"/>
        </a:spcBef>
        <a:spcAft>
          <a:spcPct val="0"/>
        </a:spcAft>
        <a:defRPr kumimoji="1" sz="4400">
          <a:solidFill>
            <a:srgbClr val="5F5F5F"/>
          </a:solidFill>
          <a:latin typeface="Lucida Console" pitchFamily="49" charset="0"/>
          <a:ea typeface="ＭＳ Ｐゴシック" charset="-128"/>
        </a:defRPr>
      </a:lvl9pPr>
    </p:titleStyle>
    <p:bodyStyle>
      <a:lvl1pPr marL="342900" indent="-342900" algn="l" rtl="0" fontAlgn="base">
        <a:spcBef>
          <a:spcPct val="20000"/>
        </a:spcBef>
        <a:spcAft>
          <a:spcPct val="0"/>
        </a:spcAft>
        <a:buClr>
          <a:srgbClr val="FF9999"/>
        </a:buClr>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rgbClr val="FF9999"/>
        </a:buClr>
        <a:buFont typeface="Wingdings" pitchFamily="2" charset="2"/>
        <a:buChar char="¡"/>
        <a:defRPr kumimoji="1" sz="2800">
          <a:solidFill>
            <a:schemeClr val="tx1"/>
          </a:solidFill>
          <a:latin typeface="+mn-lt"/>
          <a:ea typeface="+mn-ea"/>
        </a:defRPr>
      </a:lvl2pPr>
      <a:lvl3pPr marL="1143000" indent="-228600" algn="l" rtl="0" fontAlgn="base">
        <a:spcBef>
          <a:spcPct val="20000"/>
        </a:spcBef>
        <a:spcAft>
          <a:spcPct val="0"/>
        </a:spcAft>
        <a:buClr>
          <a:srgbClr val="FF9999"/>
        </a:buClr>
        <a:buFont typeface="Wingdings" pitchFamily="2" charset="2"/>
        <a:buChar char="l"/>
        <a:defRPr kumimoji="1" sz="2400">
          <a:solidFill>
            <a:schemeClr val="tx1"/>
          </a:solidFill>
          <a:latin typeface="+mn-lt"/>
          <a:ea typeface="+mn-ea"/>
        </a:defRPr>
      </a:lvl3pPr>
      <a:lvl4pPr marL="1600200" indent="-228600" algn="l" rtl="0" fontAlgn="base">
        <a:spcBef>
          <a:spcPct val="20000"/>
        </a:spcBef>
        <a:spcAft>
          <a:spcPct val="0"/>
        </a:spcAft>
        <a:buClr>
          <a:srgbClr val="FF9999"/>
        </a:buClr>
        <a:buFont typeface="Wingdings" pitchFamily="2" charset="2"/>
        <a:buChar char="¡"/>
        <a:defRPr kumimoji="1" sz="2000">
          <a:solidFill>
            <a:schemeClr val="tx1"/>
          </a:solidFill>
          <a:latin typeface="+mn-lt"/>
          <a:ea typeface="+mn-ea"/>
        </a:defRPr>
      </a:lvl4pPr>
      <a:lvl5pPr marL="2057400" indent="-228600" algn="l" rtl="0" fontAlgn="base">
        <a:spcBef>
          <a:spcPct val="20000"/>
        </a:spcBef>
        <a:spcAft>
          <a:spcPct val="0"/>
        </a:spcAft>
        <a:buClr>
          <a:srgbClr val="FF9999"/>
        </a:buClr>
        <a:buFont typeface="Wingdings" pitchFamily="2" charset="2"/>
        <a:buChar char="l"/>
        <a:defRPr kumimoji="1" sz="2000">
          <a:solidFill>
            <a:schemeClr val="tx1"/>
          </a:solidFill>
          <a:latin typeface="+mn-lt"/>
          <a:ea typeface="+mn-ea"/>
        </a:defRPr>
      </a:lvl5pPr>
      <a:lvl6pPr marL="2514600" indent="-228600" algn="l" rtl="0" eaLnBrk="1" fontAlgn="base" hangingPunct="1">
        <a:spcBef>
          <a:spcPct val="20000"/>
        </a:spcBef>
        <a:spcAft>
          <a:spcPct val="0"/>
        </a:spcAft>
        <a:buClr>
          <a:srgbClr val="FF9999"/>
        </a:buClr>
        <a:buFont typeface="Wingdings" pitchFamily="2" charset="2"/>
        <a:buChar char="l"/>
        <a:defRPr kumimoji="1" sz="2000">
          <a:solidFill>
            <a:schemeClr val="tx1"/>
          </a:solidFill>
          <a:latin typeface="+mn-lt"/>
          <a:ea typeface="+mn-ea"/>
        </a:defRPr>
      </a:lvl6pPr>
      <a:lvl7pPr marL="2971800" indent="-228600" algn="l" rtl="0" eaLnBrk="1" fontAlgn="base" hangingPunct="1">
        <a:spcBef>
          <a:spcPct val="20000"/>
        </a:spcBef>
        <a:spcAft>
          <a:spcPct val="0"/>
        </a:spcAft>
        <a:buClr>
          <a:srgbClr val="FF9999"/>
        </a:buClr>
        <a:buFont typeface="Wingdings" pitchFamily="2" charset="2"/>
        <a:buChar char="l"/>
        <a:defRPr kumimoji="1" sz="2000">
          <a:solidFill>
            <a:schemeClr val="tx1"/>
          </a:solidFill>
          <a:latin typeface="+mn-lt"/>
          <a:ea typeface="+mn-ea"/>
        </a:defRPr>
      </a:lvl7pPr>
      <a:lvl8pPr marL="3429000" indent="-228600" algn="l" rtl="0" eaLnBrk="1" fontAlgn="base" hangingPunct="1">
        <a:spcBef>
          <a:spcPct val="20000"/>
        </a:spcBef>
        <a:spcAft>
          <a:spcPct val="0"/>
        </a:spcAft>
        <a:buClr>
          <a:srgbClr val="FF9999"/>
        </a:buClr>
        <a:buFont typeface="Wingdings" pitchFamily="2" charset="2"/>
        <a:buChar char="l"/>
        <a:defRPr kumimoji="1" sz="2000">
          <a:solidFill>
            <a:schemeClr val="tx1"/>
          </a:solidFill>
          <a:latin typeface="+mn-lt"/>
          <a:ea typeface="+mn-ea"/>
        </a:defRPr>
      </a:lvl8pPr>
      <a:lvl9pPr marL="3886200" indent="-228600" algn="l" rtl="0" eaLnBrk="1" fontAlgn="base" hangingPunct="1">
        <a:spcBef>
          <a:spcPct val="20000"/>
        </a:spcBef>
        <a:spcAft>
          <a:spcPct val="0"/>
        </a:spcAft>
        <a:buClr>
          <a:srgbClr val="FF9999"/>
        </a:buClr>
        <a:buFont typeface="Wingdings" pitchFamily="2" charset="2"/>
        <a:buChar char="l"/>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正方形/長方形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正方形/長方形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正方形/長方形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正方形/長方形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正方形/長方形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正方形/長方形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正方形/長方形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正方形/長方形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正方形/長方形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タイトル プレースホルダ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pPr>
              <a:defRPr/>
            </a:pPr>
            <a:fld id="{735C7FA0-F03B-46EA-AF74-0E7669DA1B86}" type="datetime1">
              <a:rPr lang="ja-JP" altLang="en-US" smtClean="0"/>
              <a:pPr>
                <a:defRPr/>
              </a:pPr>
              <a:t>2011/12/18</a:t>
            </a:fld>
            <a:endParaRPr lang="ja-JP" altLang="en-US"/>
          </a:p>
        </p:txBody>
      </p:sp>
      <p:sp>
        <p:nvSpPr>
          <p:cNvPr id="3" name="フッター プレースホルダ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pPr>
              <a:defRPr/>
            </a:pPr>
            <a:endParaRPr lang="ja-JP" altLang="en-US"/>
          </a:p>
        </p:txBody>
      </p:sp>
      <p:sp>
        <p:nvSpPr>
          <p:cNvPr id="23" name="スライド番号プレースホルダ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pPr>
              <a:defRPr/>
            </a:pPr>
            <a:fld id="{C183CC74-E44C-4299-BD9D-0BA9E95941B7}" type="slidenum">
              <a:rPr lang="ja-JP" altLang="en-US" smtClean="0"/>
              <a:pPr>
                <a:defRPr/>
              </a:pPr>
              <a:t>&lt;#&gt;</a:t>
            </a:fld>
            <a:endParaRPr lang="ja-JP" altLang="en-US"/>
          </a:p>
        </p:txBody>
      </p:sp>
    </p:spTree>
  </p:cSld>
  <p:clrMap bg1="dk1" tx1="lt1" bg2="dk2"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hf hdr="0" ftr="0"/>
  <p:txStyles>
    <p:titleStyle>
      <a:lvl1pPr algn="l" rtl="0" eaLnBrk="1" latinLnBrk="0" hangingPunct="1">
        <a:spcBef>
          <a:spcPct val="0"/>
        </a:spcBef>
        <a:buNone/>
        <a:defRPr kumimoji="1"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1"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1"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1"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1"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1"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1"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1" sz="1600" kern="120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hyperlink" Target="http://shop.aitips.jp/archives/747"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www.garbagenews.net/archives/1690591.html" TargetMode="External"/></Relationships>
</file>

<file path=ppt/slides/_rels/slide4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emf"/><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pPr algn="r">
              <a:defRPr/>
            </a:pPr>
            <a:r>
              <a:rPr lang="ja-JP" altLang="en-US" dirty="0" smtClean="0">
                <a:solidFill>
                  <a:schemeClr val="tx1"/>
                </a:solidFill>
              </a:rPr>
              <a:t>ティーザー</a:t>
            </a:r>
            <a:r>
              <a:rPr lang="ja-JP" altLang="en-US" dirty="0" smtClean="0">
                <a:solidFill>
                  <a:schemeClr val="tx1"/>
                </a:solidFill>
              </a:rPr>
              <a:t>広告が</a:t>
            </a:r>
            <a:r>
              <a:rPr lang="en-US" altLang="ja-JP" dirty="0" smtClean="0">
                <a:solidFill>
                  <a:schemeClr val="tx1"/>
                </a:solidFill>
              </a:rPr>
              <a:t/>
            </a:r>
            <a:br>
              <a:rPr lang="en-US" altLang="ja-JP" dirty="0" smtClean="0">
                <a:solidFill>
                  <a:schemeClr val="tx1"/>
                </a:solidFill>
              </a:rPr>
            </a:br>
            <a:r>
              <a:rPr lang="ja-JP" altLang="en-US" dirty="0" smtClean="0">
                <a:solidFill>
                  <a:schemeClr val="tx1"/>
                </a:solidFill>
              </a:rPr>
              <a:t>消費者に与える効果</a:t>
            </a:r>
            <a:endParaRPr lang="ja-JP" altLang="en-US" dirty="0">
              <a:solidFill>
                <a:schemeClr val="tx1"/>
              </a:solidFill>
            </a:endParaRPr>
          </a:p>
        </p:txBody>
      </p:sp>
      <p:sp>
        <p:nvSpPr>
          <p:cNvPr id="3" name="サブタイトル 2"/>
          <p:cNvSpPr>
            <a:spLocks noGrp="1"/>
          </p:cNvSpPr>
          <p:nvPr>
            <p:ph type="subTitle" idx="1"/>
          </p:nvPr>
        </p:nvSpPr>
        <p:spPr>
          <a:xfrm>
            <a:off x="683568" y="4509120"/>
            <a:ext cx="8134672" cy="1752600"/>
          </a:xfrm>
        </p:spPr>
        <p:txBody>
          <a:bodyPr/>
          <a:lstStyle/>
          <a:p>
            <a:pPr>
              <a:defRPr/>
            </a:pPr>
            <a:r>
              <a:rPr lang="ja-JP" altLang="en-US" dirty="0" smtClean="0">
                <a:solidFill>
                  <a:schemeClr val="tx1"/>
                </a:solidFill>
              </a:rPr>
              <a:t>東洋大学　峰尾ゼミナール</a:t>
            </a:r>
            <a:r>
              <a:rPr lang="en-US" altLang="ja-JP" dirty="0" smtClean="0">
                <a:solidFill>
                  <a:schemeClr val="tx1"/>
                </a:solidFill>
              </a:rPr>
              <a:t>3</a:t>
            </a:r>
            <a:r>
              <a:rPr lang="ja-JP" altLang="en-US" dirty="0" smtClean="0">
                <a:solidFill>
                  <a:schemeClr val="tx1"/>
                </a:solidFill>
              </a:rPr>
              <a:t>年</a:t>
            </a:r>
            <a:endParaRPr lang="en-US" altLang="ja-JP" dirty="0" smtClean="0">
              <a:solidFill>
                <a:schemeClr val="tx1"/>
              </a:solidFill>
            </a:endParaRPr>
          </a:p>
          <a:p>
            <a:pPr>
              <a:defRPr/>
            </a:pPr>
            <a:r>
              <a:rPr lang="ja-JP" altLang="en-US" dirty="0" smtClean="0">
                <a:solidFill>
                  <a:schemeClr val="tx1"/>
                </a:solidFill>
              </a:rPr>
              <a:t>加藤友里華　村上由佳　高安美里　吉元貴大</a:t>
            </a:r>
            <a:endParaRPr lang="ja-JP" altLang="en-US" dirty="0">
              <a:solidFill>
                <a:schemeClr val="tx1"/>
              </a:solidFill>
            </a:endParaRPr>
          </a:p>
        </p:txBody>
      </p:sp>
      <p:sp>
        <p:nvSpPr>
          <p:cNvPr id="4" name="日付プレースホルダ 3"/>
          <p:cNvSpPr>
            <a:spLocks noGrp="1"/>
          </p:cNvSpPr>
          <p:nvPr>
            <p:ph type="dt" sz="half" idx="10"/>
          </p:nvPr>
        </p:nvSpPr>
        <p:spPr/>
        <p:txBody>
          <a:bodyPr/>
          <a:lstStyle/>
          <a:p>
            <a:pPr>
              <a:defRPr/>
            </a:pPr>
            <a:fld id="{8F1C3CB4-59ED-4DC8-B8E4-E1086E73F1DE}" type="datetime1">
              <a:rPr lang="ja-JP" altLang="en-US" smtClean="0"/>
              <a:pPr>
                <a:defRPr/>
              </a:pPr>
              <a:t>2011/12/18</a:t>
            </a:fld>
            <a:endParaRPr lang="ja-JP" altLang="en-US" dirty="0"/>
          </a:p>
        </p:txBody>
      </p:sp>
      <p:sp>
        <p:nvSpPr>
          <p:cNvPr id="5" name="スライド番号プレースホルダ 4"/>
          <p:cNvSpPr>
            <a:spLocks noGrp="1"/>
          </p:cNvSpPr>
          <p:nvPr>
            <p:ph type="sldNum" sz="quarter" idx="12"/>
          </p:nvPr>
        </p:nvSpPr>
        <p:spPr/>
        <p:txBody>
          <a:bodyPr/>
          <a:lstStyle/>
          <a:p>
            <a:pPr>
              <a:defRPr/>
            </a:pPr>
            <a:fld id="{4C81B361-89AE-4C1D-A703-79E7DEDE0BF7}" type="slidenum">
              <a:rPr lang="ja-JP" altLang="en-US" smtClean="0"/>
              <a:pPr>
                <a:defRPr/>
              </a:pPr>
              <a:t>1</a:t>
            </a:fld>
            <a:endParaRPr lang="ja-JP" alt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問題意識</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10</a:t>
            </a:fld>
            <a:endParaRPr lang="ja-JP" altLang="en-US"/>
          </a:p>
        </p:txBody>
      </p:sp>
      <p:sp>
        <p:nvSpPr>
          <p:cNvPr id="6" name="雲形吹き出し 5"/>
          <p:cNvSpPr/>
          <p:nvPr/>
        </p:nvSpPr>
        <p:spPr>
          <a:xfrm>
            <a:off x="179512" y="1412776"/>
            <a:ext cx="8640960" cy="3240360"/>
          </a:xfrm>
          <a:prstGeom prst="cloudCallout">
            <a:avLst>
              <a:gd name="adj1" fmla="val -22666"/>
              <a:gd name="adj2" fmla="val 61086"/>
            </a:avLst>
          </a:prstGeom>
          <a:solidFill>
            <a:schemeClr val="accent3">
              <a:lumMod val="40000"/>
              <a:lumOff val="60000"/>
            </a:schemeClr>
          </a:solidFill>
          <a:ln w="57150">
            <a:solidFill>
              <a:srgbClr val="FEB80A"/>
            </a:solidFill>
            <a:prstDash val="solid"/>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ltLang="ja-JP" sz="3200" dirty="0" smtClean="0">
              <a:solidFill>
                <a:schemeClr val="tx1"/>
              </a:solidFill>
            </a:endParaRPr>
          </a:p>
          <a:p>
            <a:pPr algn="ctr"/>
            <a:r>
              <a:rPr lang="ja-JP" altLang="en-US" sz="3200" dirty="0" smtClean="0">
                <a:solidFill>
                  <a:schemeClr val="tx1"/>
                </a:solidFill>
              </a:rPr>
              <a:t>“現在”の消費者に</a:t>
            </a:r>
            <a:endParaRPr lang="en-US" altLang="ja-JP" sz="3200" dirty="0" smtClean="0">
              <a:solidFill>
                <a:schemeClr val="tx1"/>
              </a:solidFill>
            </a:endParaRPr>
          </a:p>
          <a:p>
            <a:pPr algn="ctr"/>
            <a:r>
              <a:rPr lang="ja-JP" altLang="en-US" sz="3200" dirty="0" smtClean="0">
                <a:solidFill>
                  <a:schemeClr val="tx1"/>
                </a:solidFill>
              </a:rPr>
              <a:t>バリアからでてきてもらい</a:t>
            </a:r>
            <a:endParaRPr lang="en-US" altLang="ja-JP" sz="3200" dirty="0" smtClean="0">
              <a:solidFill>
                <a:schemeClr val="tx1"/>
              </a:solidFill>
            </a:endParaRPr>
          </a:p>
          <a:p>
            <a:pPr algn="ctr"/>
            <a:r>
              <a:rPr lang="ja-JP" altLang="en-US" sz="3200" dirty="0" smtClean="0">
                <a:solidFill>
                  <a:srgbClr val="FF0000"/>
                </a:solidFill>
              </a:rPr>
              <a:t>広告</a:t>
            </a:r>
            <a:r>
              <a:rPr lang="ja-JP" altLang="en-US" sz="3200" dirty="0" smtClean="0">
                <a:solidFill>
                  <a:schemeClr val="tx1"/>
                </a:solidFill>
              </a:rPr>
              <a:t>を注目してもらう</a:t>
            </a:r>
            <a:endParaRPr lang="en-US" altLang="ja-JP" sz="3200" u="sng" dirty="0" smtClean="0">
              <a:solidFill>
                <a:schemeClr val="tx1"/>
              </a:solidFill>
            </a:endParaRPr>
          </a:p>
          <a:p>
            <a:pPr algn="ctr"/>
            <a:r>
              <a:rPr lang="ja-JP" altLang="en-US" sz="3200" dirty="0" smtClean="0">
                <a:solidFill>
                  <a:schemeClr val="tx1"/>
                </a:solidFill>
              </a:rPr>
              <a:t>プロモーション手法とは・・・</a:t>
            </a:r>
          </a:p>
          <a:p>
            <a:pPr algn="ctr"/>
            <a:endParaRPr kumimoji="1" lang="ja-JP" altLang="en-US" sz="2600" dirty="0"/>
          </a:p>
        </p:txBody>
      </p:sp>
      <p:pic>
        <p:nvPicPr>
          <p:cNvPr id="2051" name="Picture 3" descr="C:\Documents and Settings\bc090051x\Local Settings\Temporary Internet Files\Content.IE5\M9Y3OZ6J\MC900441902[1].wmf"/>
          <p:cNvPicPr>
            <a:picLocks noChangeAspect="1" noChangeArrowheads="1"/>
          </p:cNvPicPr>
          <p:nvPr/>
        </p:nvPicPr>
        <p:blipFill>
          <a:blip r:embed="rId2" cstate="print"/>
          <a:srcRect/>
          <a:stretch>
            <a:fillRect/>
          </a:stretch>
        </p:blipFill>
        <p:spPr bwMode="auto">
          <a:xfrm>
            <a:off x="755576" y="4653136"/>
            <a:ext cx="1520825" cy="179705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11</a:t>
            </a:fld>
            <a:endParaRPr lang="ja-JP" altLang="en-US"/>
          </a:p>
        </p:txBody>
      </p:sp>
      <p:sp>
        <p:nvSpPr>
          <p:cNvPr id="7" name="角丸四角形 6"/>
          <p:cNvSpPr/>
          <p:nvPr/>
        </p:nvSpPr>
        <p:spPr>
          <a:xfrm>
            <a:off x="1187624" y="2996952"/>
            <a:ext cx="7344816" cy="3312368"/>
          </a:xfrm>
          <a:prstGeom prst="roundRect">
            <a:avLst/>
          </a:prstGeom>
          <a:ln w="88900" cmpd="sng">
            <a:prstDash val="sysDash"/>
          </a:ln>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800" dirty="0" smtClean="0"/>
              <a:t>バリアを打破し、消費者に広告を注目してもらう</a:t>
            </a:r>
            <a:endParaRPr lang="en-US" altLang="ja-JP" sz="2800" dirty="0" smtClean="0"/>
          </a:p>
          <a:p>
            <a:pPr algn="ctr"/>
            <a:r>
              <a:rPr lang="ja-JP" altLang="en-US" sz="2800" dirty="0" smtClean="0"/>
              <a:t>手法</a:t>
            </a:r>
            <a:r>
              <a:rPr kumimoji="1" lang="ja-JP" altLang="en-US" sz="2800" dirty="0" smtClean="0"/>
              <a:t>として私たちは</a:t>
            </a:r>
            <a:endParaRPr kumimoji="1" lang="en-US" altLang="ja-JP" sz="2800" dirty="0" smtClean="0"/>
          </a:p>
          <a:p>
            <a:pPr algn="ctr"/>
            <a:r>
              <a:rPr lang="ja-JP" altLang="en-US" sz="4400" dirty="0" smtClean="0">
                <a:solidFill>
                  <a:srgbClr val="FF0000"/>
                </a:solidFill>
              </a:rPr>
              <a:t>ティーザー広告</a:t>
            </a:r>
            <a:r>
              <a:rPr lang="ja-JP" altLang="en-US" sz="2800" dirty="0" smtClean="0"/>
              <a:t>手法に注目した。</a:t>
            </a:r>
            <a:endParaRPr kumimoji="1" lang="en-US" altLang="ja-JP" sz="2800" dirty="0" smtClean="0"/>
          </a:p>
        </p:txBody>
      </p:sp>
      <p:pic>
        <p:nvPicPr>
          <p:cNvPr id="1026" name="Picture 2" descr="C:\Documents and Settings\bm0902369\Local Settings\Temporary Internet Files\Content.IE5\SHRPHRPK\MC900441926[1].wmf"/>
          <p:cNvPicPr>
            <a:picLocks noChangeAspect="1" noChangeArrowheads="1"/>
          </p:cNvPicPr>
          <p:nvPr/>
        </p:nvPicPr>
        <p:blipFill>
          <a:blip r:embed="rId2" cstate="print"/>
          <a:srcRect/>
          <a:stretch>
            <a:fillRect/>
          </a:stretch>
        </p:blipFill>
        <p:spPr bwMode="auto">
          <a:xfrm>
            <a:off x="323528" y="1340768"/>
            <a:ext cx="1944216" cy="152987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ja-JP" altLang="en-US" dirty="0" smtClean="0"/>
              <a:t>ティーザー広告</a:t>
            </a:r>
            <a:endParaRPr lang="ja-JP" altLang="en-US" dirty="0"/>
          </a:p>
        </p:txBody>
      </p:sp>
      <p:sp>
        <p:nvSpPr>
          <p:cNvPr id="5" name="日付プレースホルダ 4"/>
          <p:cNvSpPr>
            <a:spLocks noGrp="1"/>
          </p:cNvSpPr>
          <p:nvPr>
            <p:ph type="dt" sz="half" idx="10"/>
          </p:nvPr>
        </p:nvSpPr>
        <p:spPr/>
        <p:txBody>
          <a:bodyPr/>
          <a:lstStyle/>
          <a:p>
            <a:pPr>
              <a:defRPr/>
            </a:pPr>
            <a:fld id="{D550E2D5-727F-4447-80BD-C2F4DB8A3091}" type="datetime1">
              <a:rPr lang="ja-JP" altLang="en-US" smtClean="0"/>
              <a:pPr>
                <a:defRPr/>
              </a:pPr>
              <a:t>2011/12/18</a:t>
            </a:fld>
            <a:endParaRPr lang="ja-JP" altLang="en-US"/>
          </a:p>
        </p:txBody>
      </p:sp>
      <p:sp>
        <p:nvSpPr>
          <p:cNvPr id="6" name="スライド番号プレースホルダ 5"/>
          <p:cNvSpPr>
            <a:spLocks noGrp="1"/>
          </p:cNvSpPr>
          <p:nvPr>
            <p:ph type="sldNum" sz="quarter" idx="12"/>
          </p:nvPr>
        </p:nvSpPr>
        <p:spPr/>
        <p:txBody>
          <a:bodyPr/>
          <a:lstStyle/>
          <a:p>
            <a:pPr>
              <a:defRPr/>
            </a:pPr>
            <a:fld id="{3C446C23-C2D6-459E-A970-4AF17EB14323}" type="slidenum">
              <a:rPr lang="ja-JP" altLang="en-US" smtClean="0"/>
              <a:pPr>
                <a:defRPr/>
              </a:pPr>
              <a:t>12</a:t>
            </a:fld>
            <a:endParaRPr lang="ja-JP" altLang="en-US" dirty="0"/>
          </a:p>
        </p:txBody>
      </p:sp>
      <p:sp>
        <p:nvSpPr>
          <p:cNvPr id="7" name="テキスト ボックス 6"/>
          <p:cNvSpPr txBox="1"/>
          <p:nvPr/>
        </p:nvSpPr>
        <p:spPr>
          <a:xfrm>
            <a:off x="4427984" y="5661248"/>
            <a:ext cx="4104456" cy="369332"/>
          </a:xfrm>
          <a:prstGeom prst="rect">
            <a:avLst/>
          </a:prstGeom>
          <a:noFill/>
        </p:spPr>
        <p:txBody>
          <a:bodyPr wrap="square" rtlCol="0">
            <a:spAutoFit/>
          </a:bodyPr>
          <a:lstStyle/>
          <a:p>
            <a:r>
              <a:rPr lang="ja-JP" altLang="en-US" dirty="0" smtClean="0"/>
              <a:t>出典：週刊エコノミスト</a:t>
            </a:r>
            <a:r>
              <a:rPr lang="en-US" altLang="ja-JP" dirty="0" smtClean="0"/>
              <a:t>2009</a:t>
            </a:r>
            <a:r>
              <a:rPr lang="ja-JP" altLang="en-US" dirty="0" smtClean="0"/>
              <a:t>年</a:t>
            </a:r>
            <a:r>
              <a:rPr lang="en-US" altLang="ja-JP" dirty="0" smtClean="0"/>
              <a:t>2</a:t>
            </a:r>
            <a:r>
              <a:rPr lang="ja-JP" altLang="en-US" dirty="0" smtClean="0"/>
              <a:t>月</a:t>
            </a:r>
            <a:r>
              <a:rPr lang="en-US" altLang="ja-JP" dirty="0" smtClean="0"/>
              <a:t>17</a:t>
            </a:r>
            <a:r>
              <a:rPr lang="ja-JP" altLang="en-US" dirty="0" smtClean="0"/>
              <a:t>日号</a:t>
            </a:r>
            <a:endParaRPr kumimoji="1" lang="ja-JP" altLang="en-US" dirty="0"/>
          </a:p>
        </p:txBody>
      </p:sp>
      <p:sp>
        <p:nvSpPr>
          <p:cNvPr id="8" name="角丸四角形 7"/>
          <p:cNvSpPr/>
          <p:nvPr/>
        </p:nvSpPr>
        <p:spPr>
          <a:xfrm>
            <a:off x="395536" y="1844824"/>
            <a:ext cx="8064896" cy="3312368"/>
          </a:xfrm>
          <a:prstGeom prst="roundRect">
            <a:avLst/>
          </a:prstGeom>
          <a:ln w="88900"/>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800" dirty="0" smtClean="0"/>
              <a:t>商品を直接取り上げずに断片的な情報のみを</a:t>
            </a:r>
            <a:endParaRPr lang="en-US" altLang="ja-JP" sz="2800" dirty="0" smtClean="0"/>
          </a:p>
          <a:p>
            <a:pPr algn="ctr"/>
            <a:r>
              <a:rPr lang="ja-JP" altLang="en-US" sz="2800" dirty="0" smtClean="0"/>
              <a:t>公開し、消費者の興味をひくことを意図した</a:t>
            </a:r>
            <a:endParaRPr lang="en-US" altLang="ja-JP" sz="2800" dirty="0" smtClean="0"/>
          </a:p>
          <a:p>
            <a:pPr algn="ctr"/>
            <a:r>
              <a:rPr lang="ja-JP" altLang="en-US" sz="2800" dirty="0" smtClean="0"/>
              <a:t>プロモーション手法で、あえて情報を小出しにし、消費者を焦らす（</a:t>
            </a:r>
            <a:r>
              <a:rPr lang="en-US" altLang="ja-JP" sz="2800" dirty="0" smtClean="0"/>
              <a:t>tease</a:t>
            </a:r>
            <a:r>
              <a:rPr lang="ja-JP" altLang="en-US" sz="2800" dirty="0" smtClean="0"/>
              <a:t>）ことで事前の期待感を</a:t>
            </a:r>
            <a:endParaRPr lang="en-US" altLang="ja-JP" sz="2800" dirty="0" smtClean="0"/>
          </a:p>
          <a:p>
            <a:pPr algn="ctr"/>
            <a:r>
              <a:rPr lang="ja-JP" altLang="en-US" sz="2800" dirty="0" smtClean="0"/>
              <a:t>醸成し、より話題性やインパクトを狙うものである。</a:t>
            </a:r>
            <a:endParaRPr lang="ja-JP" altLang="en-US" sz="2800" dirty="0">
              <a:latin typeface="Lucida Console" pitchFamily="49" charset="0"/>
            </a:endParaRPr>
          </a:p>
        </p:txBody>
      </p:sp>
      <p:sp>
        <p:nvSpPr>
          <p:cNvPr id="9" name="角丸四角形 8"/>
          <p:cNvSpPr/>
          <p:nvPr/>
        </p:nvSpPr>
        <p:spPr>
          <a:xfrm>
            <a:off x="467544" y="1700808"/>
            <a:ext cx="2736304" cy="432048"/>
          </a:xfrm>
          <a:prstGeom prst="roundRect">
            <a:avLst/>
          </a:prstGeom>
          <a:ln w="38100">
            <a:solidFill>
              <a:schemeClr val="bg2">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r>
              <a:rPr lang="ja-JP" altLang="en-US" dirty="0" smtClean="0">
                <a:latin typeface="Lucida Console" pitchFamily="49" charset="0"/>
              </a:rPr>
              <a:t>ティーザー広告とは・・・・</a:t>
            </a:r>
            <a:endParaRPr lang="en-US" altLang="ja-JP" dirty="0">
              <a:latin typeface="Lucida Console" pitchFamily="49"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ティーザー広告の補足説明</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13</a:t>
            </a:fld>
            <a:endParaRPr lang="ja-JP" altLang="en-US"/>
          </a:p>
        </p:txBody>
      </p:sp>
      <p:sp>
        <p:nvSpPr>
          <p:cNvPr id="5" name="角丸四角形 4"/>
          <p:cNvSpPr/>
          <p:nvPr/>
        </p:nvSpPr>
        <p:spPr>
          <a:xfrm>
            <a:off x="467544" y="3212976"/>
            <a:ext cx="7920880" cy="1584176"/>
          </a:xfrm>
          <a:prstGeom prst="roundRect">
            <a:avLst/>
          </a:prstGeom>
          <a:ln w="88900" cmpd="thinThick"/>
        </p:spPr>
        <p:style>
          <a:lnRef idx="2">
            <a:schemeClr val="accent3"/>
          </a:lnRef>
          <a:fillRef idx="1">
            <a:schemeClr val="lt1"/>
          </a:fillRef>
          <a:effectRef idx="0">
            <a:schemeClr val="accent3"/>
          </a:effectRef>
          <a:fontRef idx="minor">
            <a:schemeClr val="dk1"/>
          </a:fontRef>
        </p:style>
        <p:txBody>
          <a:bodyPr rtlCol="0" anchor="ctr"/>
          <a:lstStyle/>
          <a:p>
            <a:r>
              <a:rPr lang="ja-JP" altLang="en-US" sz="2400" dirty="0" smtClean="0">
                <a:solidFill>
                  <a:schemeClr val="tx1"/>
                </a:solidFill>
              </a:rPr>
              <a:t>「未完の課題についての記憶は、完了した課題についての記憶より想起されやすい」という現象</a:t>
            </a:r>
            <a:endParaRPr lang="ja-JP" altLang="en-US" sz="1400" b="1" dirty="0" smtClean="0"/>
          </a:p>
        </p:txBody>
      </p:sp>
      <p:sp>
        <p:nvSpPr>
          <p:cNvPr id="6" name="角丸四角形 5"/>
          <p:cNvSpPr/>
          <p:nvPr/>
        </p:nvSpPr>
        <p:spPr>
          <a:xfrm>
            <a:off x="467544" y="5085184"/>
            <a:ext cx="7920880" cy="1368152"/>
          </a:xfrm>
          <a:prstGeom prst="roundRect">
            <a:avLst/>
          </a:prstGeom>
          <a:ln w="88900" cmpd="thinThick"/>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t>完結したものより、未完成のもののほうが興味をひかれる。</a:t>
            </a:r>
            <a:endParaRPr kumimoji="1" lang="ja-JP" altLang="en-US" sz="2400" dirty="0"/>
          </a:p>
        </p:txBody>
      </p:sp>
      <p:sp>
        <p:nvSpPr>
          <p:cNvPr id="7" name="テキスト ボックス 6"/>
          <p:cNvSpPr txBox="1"/>
          <p:nvPr/>
        </p:nvSpPr>
        <p:spPr>
          <a:xfrm>
            <a:off x="5724128" y="4149080"/>
            <a:ext cx="2448272" cy="276999"/>
          </a:xfrm>
          <a:prstGeom prst="rect">
            <a:avLst/>
          </a:prstGeom>
          <a:noFill/>
        </p:spPr>
        <p:txBody>
          <a:bodyPr wrap="square" rtlCol="0">
            <a:spAutoFit/>
          </a:bodyPr>
          <a:lstStyle/>
          <a:p>
            <a:r>
              <a:rPr lang="ja-JP" altLang="en-US" sz="1200" dirty="0" smtClean="0"/>
              <a:t>出典：</a:t>
            </a:r>
            <a:r>
              <a:rPr lang="en-US" altLang="ja-JP" sz="1200" dirty="0" smtClean="0"/>
              <a:t>Web</a:t>
            </a:r>
            <a:r>
              <a:rPr lang="ja-JP" altLang="en-US" sz="1200" dirty="0" smtClean="0"/>
              <a:t>マーケティング用語集</a:t>
            </a:r>
            <a:endParaRPr kumimoji="1" lang="ja-JP" altLang="en-US" sz="1200" dirty="0"/>
          </a:p>
        </p:txBody>
      </p:sp>
      <p:sp>
        <p:nvSpPr>
          <p:cNvPr id="9" name="横巻き 8"/>
          <p:cNvSpPr/>
          <p:nvPr/>
        </p:nvSpPr>
        <p:spPr>
          <a:xfrm>
            <a:off x="611560" y="2852936"/>
            <a:ext cx="2016224" cy="504056"/>
          </a:xfrm>
          <a:prstGeom prst="horizontalScroll">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dirty="0" smtClean="0"/>
              <a:t>心理学から・・・</a:t>
            </a:r>
            <a:endParaRPr kumimoji="1" lang="ja-JP" altLang="en-US" dirty="0"/>
          </a:p>
        </p:txBody>
      </p:sp>
      <p:sp>
        <p:nvSpPr>
          <p:cNvPr id="10" name="横巻き 9"/>
          <p:cNvSpPr/>
          <p:nvPr/>
        </p:nvSpPr>
        <p:spPr>
          <a:xfrm>
            <a:off x="683568" y="4869160"/>
            <a:ext cx="2736304" cy="504056"/>
          </a:xfrm>
          <a:prstGeom prst="horizontalScroll">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kumimoji="1" lang="ja-JP" altLang="en-US" dirty="0" smtClean="0"/>
              <a:t>マーケティングから・・・</a:t>
            </a:r>
            <a:endParaRPr kumimoji="1" lang="ja-JP" altLang="en-US" dirty="0"/>
          </a:p>
        </p:txBody>
      </p:sp>
      <p:sp>
        <p:nvSpPr>
          <p:cNvPr id="11" name="円/楕円 10"/>
          <p:cNvSpPr/>
          <p:nvPr/>
        </p:nvSpPr>
        <p:spPr>
          <a:xfrm>
            <a:off x="827584" y="1412776"/>
            <a:ext cx="7200800" cy="1440160"/>
          </a:xfrm>
          <a:prstGeom prst="ellipse">
            <a:avLst/>
          </a:prstGeom>
          <a:solidFill>
            <a:schemeClr val="lt1"/>
          </a:solidFill>
          <a:ln w="88900">
            <a:gradFill flip="none" rotWithShape="1">
              <a:gsLst>
                <a:gs pos="0">
                  <a:srgbClr val="FF3399"/>
                </a:gs>
                <a:gs pos="25000">
                  <a:srgbClr val="FF6633"/>
                </a:gs>
                <a:gs pos="50000">
                  <a:srgbClr val="FFFF00"/>
                </a:gs>
                <a:gs pos="75000">
                  <a:srgbClr val="01A78F"/>
                </a:gs>
                <a:gs pos="100000">
                  <a:srgbClr val="3366FF"/>
                </a:gs>
              </a:gsLst>
              <a:lin ang="2700000" scaled="1"/>
              <a:tileRect/>
            </a:gradFill>
            <a:prstDash val="solid"/>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4000" b="1" dirty="0" smtClean="0"/>
              <a:t>ツァイガルニック効果</a:t>
            </a:r>
            <a:endParaRPr kumimoji="1" lang="ja-JP" altLang="en-US" sz="4000" dirty="0"/>
          </a:p>
        </p:txBody>
      </p:sp>
      <p:sp>
        <p:nvSpPr>
          <p:cNvPr id="12" name="テキスト ボックス 11"/>
          <p:cNvSpPr txBox="1"/>
          <p:nvPr/>
        </p:nvSpPr>
        <p:spPr>
          <a:xfrm>
            <a:off x="5364088" y="5949280"/>
            <a:ext cx="2736304" cy="276999"/>
          </a:xfrm>
          <a:prstGeom prst="rect">
            <a:avLst/>
          </a:prstGeom>
          <a:noFill/>
        </p:spPr>
        <p:txBody>
          <a:bodyPr wrap="square" rtlCol="0">
            <a:spAutoFit/>
          </a:bodyPr>
          <a:lstStyle/>
          <a:p>
            <a:r>
              <a:rPr kumimoji="1" lang="ja-JP" altLang="en-US" sz="1200" dirty="0" smtClean="0"/>
              <a:t>出典：顧客をつかむネット心理学ワード</a:t>
            </a:r>
            <a:endParaRPr kumimoji="1" lang="ja-JP" altLang="en-US" sz="1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ティーザー広告の補足説明</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14</a:t>
            </a:fld>
            <a:endParaRPr lang="ja-JP" altLang="en-US"/>
          </a:p>
        </p:txBody>
      </p:sp>
      <p:sp>
        <p:nvSpPr>
          <p:cNvPr id="7" name="角丸四角形 6"/>
          <p:cNvSpPr/>
          <p:nvPr/>
        </p:nvSpPr>
        <p:spPr>
          <a:xfrm>
            <a:off x="683568" y="1844824"/>
            <a:ext cx="2664296" cy="720080"/>
          </a:xfrm>
          <a:prstGeom prst="roundRect">
            <a:avLst/>
          </a:prstGeom>
          <a:ln w="69850" cmpd="sng"/>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solidFill>
                  <a:schemeClr val="tx1"/>
                </a:solidFill>
              </a:rPr>
              <a:t>完成したもの</a:t>
            </a:r>
            <a:endParaRPr kumimoji="1" lang="ja-JP" altLang="en-US" sz="2400" dirty="0" smtClean="0">
              <a:solidFill>
                <a:schemeClr val="tx1"/>
              </a:solidFill>
            </a:endParaRPr>
          </a:p>
        </p:txBody>
      </p:sp>
      <p:sp>
        <p:nvSpPr>
          <p:cNvPr id="8" name="角丸四角形 7"/>
          <p:cNvSpPr/>
          <p:nvPr/>
        </p:nvSpPr>
        <p:spPr>
          <a:xfrm>
            <a:off x="683568" y="2852936"/>
            <a:ext cx="2664296" cy="720080"/>
          </a:xfrm>
          <a:prstGeom prst="roundRect">
            <a:avLst/>
          </a:prstGeom>
          <a:ln w="69850"/>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未完成のもの</a:t>
            </a:r>
          </a:p>
        </p:txBody>
      </p:sp>
      <p:sp>
        <p:nvSpPr>
          <p:cNvPr id="9" name="右矢印 8"/>
          <p:cNvSpPr/>
          <p:nvPr/>
        </p:nvSpPr>
        <p:spPr>
          <a:xfrm>
            <a:off x="3851920" y="1916832"/>
            <a:ext cx="936104" cy="576064"/>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sz="2400" dirty="0" smtClean="0">
              <a:solidFill>
                <a:schemeClr val="tx1"/>
              </a:solidFill>
            </a:endParaRPr>
          </a:p>
        </p:txBody>
      </p:sp>
      <p:sp>
        <p:nvSpPr>
          <p:cNvPr id="10" name="右矢印 9"/>
          <p:cNvSpPr/>
          <p:nvPr/>
        </p:nvSpPr>
        <p:spPr>
          <a:xfrm>
            <a:off x="3851920" y="2852936"/>
            <a:ext cx="978408" cy="628648"/>
          </a:xfrm>
          <a:prstGeom prst="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kumimoji="1" lang="ja-JP" altLang="en-US" sz="2400" dirty="0" smtClean="0">
              <a:solidFill>
                <a:schemeClr val="tx1"/>
              </a:solidFill>
            </a:endParaRPr>
          </a:p>
        </p:txBody>
      </p:sp>
      <p:sp>
        <p:nvSpPr>
          <p:cNvPr id="12" name="角丸四角形 11"/>
          <p:cNvSpPr/>
          <p:nvPr/>
        </p:nvSpPr>
        <p:spPr>
          <a:xfrm>
            <a:off x="5436096" y="1844824"/>
            <a:ext cx="2664296" cy="720080"/>
          </a:xfrm>
          <a:prstGeom prst="roundRect">
            <a:avLst/>
          </a:prstGeom>
          <a:ln w="69850" cmpd="sng">
            <a:solidFill>
              <a:srgbClr val="FF66FF"/>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solidFill>
                  <a:schemeClr val="tx1"/>
                </a:solidFill>
              </a:rPr>
              <a:t>従来の広告</a:t>
            </a:r>
            <a:endParaRPr kumimoji="1" lang="ja-JP" altLang="en-US" sz="2400" dirty="0" smtClean="0">
              <a:solidFill>
                <a:schemeClr val="tx1"/>
              </a:solidFill>
            </a:endParaRPr>
          </a:p>
        </p:txBody>
      </p:sp>
      <p:sp>
        <p:nvSpPr>
          <p:cNvPr id="13" name="角丸四角形 12"/>
          <p:cNvSpPr/>
          <p:nvPr/>
        </p:nvSpPr>
        <p:spPr>
          <a:xfrm>
            <a:off x="5436096" y="2852936"/>
            <a:ext cx="2664296" cy="720080"/>
          </a:xfrm>
          <a:prstGeom prst="roundRect">
            <a:avLst/>
          </a:prstGeom>
          <a:ln w="69850" cmpd="sng">
            <a:solidFill>
              <a:srgbClr val="FF66FF"/>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solidFill>
                  <a:schemeClr val="tx1"/>
                </a:solidFill>
              </a:rPr>
              <a:t>ティーザー広告</a:t>
            </a:r>
            <a:endParaRPr kumimoji="1" lang="ja-JP" altLang="en-US" sz="2400" dirty="0" smtClean="0">
              <a:solidFill>
                <a:schemeClr val="tx1"/>
              </a:solidFill>
            </a:endParaRPr>
          </a:p>
        </p:txBody>
      </p:sp>
      <p:sp>
        <p:nvSpPr>
          <p:cNvPr id="16" name="横巻き 15"/>
          <p:cNvSpPr/>
          <p:nvPr/>
        </p:nvSpPr>
        <p:spPr>
          <a:xfrm>
            <a:off x="539552" y="3573016"/>
            <a:ext cx="7920880" cy="2952328"/>
          </a:xfrm>
          <a:prstGeom prst="horizont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2400" dirty="0" smtClean="0">
                <a:solidFill>
                  <a:schemeClr val="tx1"/>
                </a:solidFill>
              </a:rPr>
              <a:t>ツァイガルニック効果によると、</a:t>
            </a:r>
            <a:endParaRPr lang="en-US" altLang="ja-JP" sz="2400" dirty="0" smtClean="0">
              <a:solidFill>
                <a:schemeClr val="tx1"/>
              </a:solidFill>
            </a:endParaRPr>
          </a:p>
          <a:p>
            <a:pPr algn="ctr"/>
            <a:r>
              <a:rPr lang="ja-JP" altLang="en-US" sz="2400" dirty="0" smtClean="0">
                <a:solidFill>
                  <a:schemeClr val="tx1"/>
                </a:solidFill>
              </a:rPr>
              <a:t>ティーザー広告のほうが従来の広告より</a:t>
            </a:r>
            <a:endParaRPr lang="en-US" altLang="ja-JP" sz="2400" dirty="0" smtClean="0">
              <a:solidFill>
                <a:schemeClr val="tx1"/>
              </a:solidFill>
            </a:endParaRPr>
          </a:p>
          <a:p>
            <a:pPr algn="ctr"/>
            <a:r>
              <a:rPr lang="ja-JP" altLang="en-US" sz="2400" dirty="0" smtClean="0">
                <a:solidFill>
                  <a:schemeClr val="tx1"/>
                </a:solidFill>
              </a:rPr>
              <a:t>消費者の興味を最大限に膨らませて誘うといえる</a:t>
            </a:r>
            <a:endParaRPr lang="en-US" altLang="ja-JP" sz="24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Right)">
                                      <p:cBhvr>
                                        <p:cTn id="7" dur="1000"/>
                                        <p:tgtEl>
                                          <p:spTgt spid="12"/>
                                        </p:tgtEl>
                                      </p:cBhvr>
                                    </p:animEffect>
                                  </p:childTnLst>
                                </p:cTn>
                              </p:par>
                              <p:par>
                                <p:cTn id="8" presetID="18" presetClass="entr" presetSubtype="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strips(downRight)">
                                      <p:cBhvr>
                                        <p:cTn id="10" dur="10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strips(downRight)">
                                      <p:cBhvr>
                                        <p:cTn id="15" dur="1000"/>
                                        <p:tgtEl>
                                          <p:spTgt spid="10"/>
                                        </p:tgtEl>
                                      </p:cBhvr>
                                    </p:animEffect>
                                  </p:childTnLst>
                                </p:cTn>
                              </p:par>
                              <p:par>
                                <p:cTn id="16" presetID="18" presetClass="entr" presetSubtype="6"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strips(downRight)">
                                      <p:cBhvr>
                                        <p:cTn id="18"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makoz.air-nifty.com/photos/uncategorized/2008/11/03/qp.jpg"/>
          <p:cNvPicPr>
            <a:picLocks noChangeAspect="1" noChangeArrowheads="1"/>
          </p:cNvPicPr>
          <p:nvPr/>
        </p:nvPicPr>
        <p:blipFill>
          <a:blip r:embed="rId3" cstate="print"/>
          <a:srcRect/>
          <a:stretch>
            <a:fillRect/>
          </a:stretch>
        </p:blipFill>
        <p:spPr bwMode="auto">
          <a:xfrm>
            <a:off x="4788024" y="2996952"/>
            <a:ext cx="4208155" cy="3456384"/>
          </a:xfrm>
          <a:prstGeom prst="rect">
            <a:avLst/>
          </a:prstGeom>
          <a:noFill/>
        </p:spPr>
      </p:pic>
      <p:sp>
        <p:nvSpPr>
          <p:cNvPr id="7" name="タイトル 6"/>
          <p:cNvSpPr>
            <a:spLocks noGrp="1"/>
          </p:cNvSpPr>
          <p:nvPr>
            <p:ph type="title"/>
          </p:nvPr>
        </p:nvSpPr>
        <p:spPr/>
        <p:txBody>
          <a:bodyPr/>
          <a:lstStyle/>
          <a:p>
            <a:r>
              <a:rPr lang="ja-JP" altLang="en-US" dirty="0" smtClean="0"/>
              <a:t>ティーザー広告の事例①</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15</a:t>
            </a:fld>
            <a:endParaRPr lang="ja-JP" altLang="en-US"/>
          </a:p>
        </p:txBody>
      </p:sp>
      <p:sp>
        <p:nvSpPr>
          <p:cNvPr id="8" name="テキスト ボックス 7"/>
          <p:cNvSpPr txBox="1"/>
          <p:nvPr/>
        </p:nvSpPr>
        <p:spPr>
          <a:xfrm>
            <a:off x="395536" y="1772816"/>
            <a:ext cx="8136904" cy="830997"/>
          </a:xfrm>
          <a:prstGeom prst="rect">
            <a:avLst/>
          </a:prstGeom>
          <a:ln w="88900" cmpd="thickThi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ja-JP" altLang="en-US" sz="2400" dirty="0" smtClean="0"/>
              <a:t>表参道と渋谷に</a:t>
            </a:r>
            <a:r>
              <a:rPr lang="en-US" altLang="ja-JP" sz="2400" dirty="0" smtClean="0"/>
              <a:t>QUARTER POUNDER SHOP</a:t>
            </a:r>
            <a:r>
              <a:rPr lang="ja-JP" altLang="en-US" sz="2400" dirty="0" smtClean="0"/>
              <a:t>をオープン。</a:t>
            </a:r>
            <a:endParaRPr lang="en-US" altLang="ja-JP" sz="2400" dirty="0" smtClean="0"/>
          </a:p>
          <a:p>
            <a:pPr algn="ctr"/>
            <a:r>
              <a:rPr lang="ja-JP" altLang="en-US" sz="2400" dirty="0" smtClean="0"/>
              <a:t>当時はマクドナルドの名前を隠しプロモーションを行った。</a:t>
            </a:r>
          </a:p>
        </p:txBody>
      </p:sp>
      <p:sp>
        <p:nvSpPr>
          <p:cNvPr id="11" name="テキスト ボックス 10"/>
          <p:cNvSpPr txBox="1"/>
          <p:nvPr/>
        </p:nvSpPr>
        <p:spPr>
          <a:xfrm>
            <a:off x="4355976" y="6453336"/>
            <a:ext cx="4464496" cy="253916"/>
          </a:xfrm>
          <a:prstGeom prst="rect">
            <a:avLst/>
          </a:prstGeom>
          <a:noFill/>
        </p:spPr>
        <p:txBody>
          <a:bodyPr wrap="square" rtlCol="0">
            <a:spAutoFit/>
          </a:bodyPr>
          <a:lstStyle/>
          <a:p>
            <a:r>
              <a:rPr lang="en-US" altLang="ja-JP" sz="1050" dirty="0" smtClean="0"/>
              <a:t>http://www.mcd-holdings.co.jp/news/2008/promotion/promo1126b.html</a:t>
            </a:r>
            <a:endParaRPr kumimoji="1" lang="ja-JP" altLang="en-US" sz="1050" dirty="0"/>
          </a:p>
        </p:txBody>
      </p:sp>
      <p:sp>
        <p:nvSpPr>
          <p:cNvPr id="13" name="正方形/長方形 12"/>
          <p:cNvSpPr/>
          <p:nvPr/>
        </p:nvSpPr>
        <p:spPr>
          <a:xfrm>
            <a:off x="179512" y="3501008"/>
            <a:ext cx="4608512" cy="2952328"/>
          </a:xfrm>
          <a:prstGeom prst="rect">
            <a:avLst/>
          </a:prstGeom>
          <a:ln w="88900" cmpd="thickThin"/>
        </p:spPr>
        <p:style>
          <a:lnRef idx="2">
            <a:schemeClr val="accent2"/>
          </a:lnRef>
          <a:fillRef idx="1">
            <a:schemeClr val="lt1"/>
          </a:fillRef>
          <a:effectRef idx="0">
            <a:schemeClr val="accent2"/>
          </a:effectRef>
          <a:fontRef idx="minor">
            <a:schemeClr val="dk1"/>
          </a:fontRef>
        </p:style>
        <p:txBody>
          <a:bodyPr rtlCol="0" anchor="ctr"/>
          <a:lstStyle/>
          <a:p>
            <a:r>
              <a:rPr lang="ja-JP" altLang="en-US" sz="2400" dirty="0" smtClean="0"/>
              <a:t>幅広い顧客にアピールするためティーザーキャンペーンを行い、</a:t>
            </a:r>
            <a:endParaRPr lang="en-US" altLang="ja-JP" sz="2400" dirty="0" smtClean="0"/>
          </a:p>
          <a:p>
            <a:r>
              <a:rPr lang="ja-JP" altLang="en-US" sz="2400" dirty="0" smtClean="0"/>
              <a:t>インターネットを中心に大きな話題となった。</a:t>
            </a:r>
            <a:endParaRPr lang="en-US" altLang="ja-JP" sz="2400" dirty="0" smtClean="0"/>
          </a:p>
          <a:p>
            <a:r>
              <a:rPr lang="ja-JP" altLang="en-US" sz="2400" dirty="0" smtClean="0"/>
              <a:t>そして、両店舗において、</a:t>
            </a:r>
            <a:endParaRPr lang="en-US" altLang="ja-JP" sz="2400" dirty="0" smtClean="0"/>
          </a:p>
          <a:p>
            <a:r>
              <a:rPr lang="ja-JP" altLang="en-US" sz="2400" dirty="0" smtClean="0"/>
              <a:t>通常既存店に比べて約</a:t>
            </a:r>
            <a:r>
              <a:rPr lang="en-US" altLang="ja-JP" sz="2400" dirty="0" smtClean="0"/>
              <a:t>6</a:t>
            </a:r>
            <a:r>
              <a:rPr lang="ja-JP" altLang="en-US" sz="2400" dirty="0" smtClean="0"/>
              <a:t>割の売上増を記録した。</a:t>
            </a:r>
          </a:p>
        </p:txBody>
      </p:sp>
      <p:sp>
        <p:nvSpPr>
          <p:cNvPr id="10" name="テキスト ボックス 9"/>
          <p:cNvSpPr txBox="1"/>
          <p:nvPr/>
        </p:nvSpPr>
        <p:spPr>
          <a:xfrm>
            <a:off x="251520" y="2905780"/>
            <a:ext cx="1152128" cy="523220"/>
          </a:xfrm>
          <a:prstGeom prst="rect">
            <a:avLst/>
          </a:prstGeom>
          <a:ln w="76200">
            <a:prstDash val="sys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sz="2800" dirty="0" smtClean="0"/>
              <a:t>結果</a:t>
            </a:r>
            <a:endParaRPr kumimoji="1" lang="ja-JP" alt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ティーザ</a:t>
            </a:r>
            <a:r>
              <a:rPr kumimoji="1" lang="en-US" altLang="ja-JP" dirty="0" smtClean="0"/>
              <a:t>―</a:t>
            </a:r>
            <a:r>
              <a:rPr kumimoji="1" lang="ja-JP" altLang="en-US" dirty="0" smtClean="0"/>
              <a:t>広告も事例②</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16</a:t>
            </a:fld>
            <a:endParaRPr lang="ja-JP" altLang="en-US"/>
          </a:p>
        </p:txBody>
      </p:sp>
      <p:pic>
        <p:nvPicPr>
          <p:cNvPr id="1028" name="Picture 4" descr="クリックすると新しいウィンドウで開きます"/>
          <p:cNvPicPr>
            <a:picLocks noChangeAspect="1" noChangeArrowheads="1"/>
          </p:cNvPicPr>
          <p:nvPr/>
        </p:nvPicPr>
        <p:blipFill>
          <a:blip r:embed="rId2" cstate="print"/>
          <a:srcRect/>
          <a:stretch>
            <a:fillRect/>
          </a:stretch>
        </p:blipFill>
        <p:spPr bwMode="auto">
          <a:xfrm>
            <a:off x="5580112" y="1196752"/>
            <a:ext cx="3175273" cy="2356493"/>
          </a:xfrm>
          <a:prstGeom prst="rect">
            <a:avLst/>
          </a:prstGeom>
          <a:noFill/>
        </p:spPr>
      </p:pic>
      <p:sp>
        <p:nvSpPr>
          <p:cNvPr id="8" name="正方形/長方形 7"/>
          <p:cNvSpPr/>
          <p:nvPr/>
        </p:nvSpPr>
        <p:spPr>
          <a:xfrm>
            <a:off x="323528" y="2060848"/>
            <a:ext cx="4968552" cy="792088"/>
          </a:xfrm>
          <a:prstGeom prst="rect">
            <a:avLst/>
          </a:prstGeom>
          <a:ln w="88900" cmpd="thickThi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2400" dirty="0" smtClean="0"/>
              <a:t>「リクシル」の社名認知度を高める</a:t>
            </a:r>
            <a:endParaRPr kumimoji="1" lang="en-US" altLang="ja-JP" sz="2400" dirty="0" smtClean="0"/>
          </a:p>
        </p:txBody>
      </p:sp>
      <p:sp>
        <p:nvSpPr>
          <p:cNvPr id="9" name="正方形/長方形 8"/>
          <p:cNvSpPr/>
          <p:nvPr/>
        </p:nvSpPr>
        <p:spPr>
          <a:xfrm>
            <a:off x="323529" y="3717032"/>
            <a:ext cx="7560839" cy="2664297"/>
          </a:xfrm>
          <a:prstGeom prst="rect">
            <a:avLst/>
          </a:prstGeom>
          <a:ln w="88900" cmpd="thickThi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2400" dirty="0" smtClean="0"/>
              <a:t>・ゲームコンテンツを作成し、ツイッターで話題になった</a:t>
            </a:r>
            <a:endParaRPr kumimoji="1" lang="en-US" altLang="ja-JP" sz="2400" dirty="0" smtClean="0"/>
          </a:p>
          <a:p>
            <a:pPr algn="ctr"/>
            <a:r>
              <a:rPr lang="ja-JP" altLang="en-US" sz="2400" dirty="0" smtClean="0"/>
              <a:t>・テレビ</a:t>
            </a:r>
            <a:r>
              <a:rPr lang="en-US" altLang="ja-JP" sz="2400" dirty="0" smtClean="0"/>
              <a:t>CM</a:t>
            </a:r>
            <a:r>
              <a:rPr lang="ja-JP" altLang="en-US" sz="2400" dirty="0" smtClean="0"/>
              <a:t>が多くのブログで取り上げられ</a:t>
            </a:r>
            <a:endParaRPr lang="en-US" altLang="ja-JP" sz="2400" dirty="0" smtClean="0"/>
          </a:p>
          <a:p>
            <a:pPr algn="ctr"/>
            <a:r>
              <a:rPr kumimoji="1" lang="ja-JP" altLang="en-US" sz="2400" dirty="0" smtClean="0">
                <a:solidFill>
                  <a:schemeClr val="tx1"/>
                </a:solidFill>
              </a:rPr>
              <a:t>ウェブで</a:t>
            </a:r>
            <a:r>
              <a:rPr kumimoji="1" lang="ja-JP" altLang="en-US" sz="2400" b="1" u="sng" dirty="0" smtClean="0">
                <a:solidFill>
                  <a:srgbClr val="FF0000"/>
                </a:solidFill>
              </a:rPr>
              <a:t>口コミが発生した</a:t>
            </a:r>
            <a:endParaRPr kumimoji="1" lang="en-US" altLang="ja-JP" sz="2400" b="1" u="sng" dirty="0" smtClean="0"/>
          </a:p>
          <a:p>
            <a:pPr algn="ctr"/>
            <a:endParaRPr kumimoji="1" lang="en-US" altLang="ja-JP" sz="2400" dirty="0" smtClean="0">
              <a:solidFill>
                <a:schemeClr val="tx1"/>
              </a:solidFill>
            </a:endParaRPr>
          </a:p>
          <a:p>
            <a:pPr algn="ctr"/>
            <a:endParaRPr kumimoji="1" lang="en-US" altLang="ja-JP" sz="2400" dirty="0" smtClean="0">
              <a:solidFill>
                <a:schemeClr val="tx1"/>
              </a:solidFill>
            </a:endParaRPr>
          </a:p>
          <a:p>
            <a:pPr algn="ctr"/>
            <a:r>
              <a:rPr kumimoji="1" lang="ja-JP" altLang="en-US" sz="2400" dirty="0" smtClean="0">
                <a:solidFill>
                  <a:schemeClr val="tx1"/>
                </a:solidFill>
              </a:rPr>
              <a:t>「リクシル」というワードの</a:t>
            </a:r>
            <a:r>
              <a:rPr kumimoji="1" lang="ja-JP" altLang="en-US" sz="2400" dirty="0" smtClean="0">
                <a:solidFill>
                  <a:srgbClr val="FF0000"/>
                </a:solidFill>
              </a:rPr>
              <a:t>刷り込みに成功</a:t>
            </a:r>
            <a:endParaRPr kumimoji="1" lang="ja-JP" altLang="en-US" sz="2400" dirty="0">
              <a:solidFill>
                <a:srgbClr val="FF0000"/>
              </a:solidFill>
            </a:endParaRPr>
          </a:p>
        </p:txBody>
      </p:sp>
      <p:sp>
        <p:nvSpPr>
          <p:cNvPr id="12" name="テキスト ボックス 11"/>
          <p:cNvSpPr txBox="1"/>
          <p:nvPr/>
        </p:nvSpPr>
        <p:spPr>
          <a:xfrm>
            <a:off x="4355976" y="6392361"/>
            <a:ext cx="4536504" cy="276999"/>
          </a:xfrm>
          <a:prstGeom prst="rect">
            <a:avLst/>
          </a:prstGeom>
          <a:noFill/>
        </p:spPr>
        <p:txBody>
          <a:bodyPr wrap="square" rtlCol="0">
            <a:spAutoFit/>
          </a:bodyPr>
          <a:lstStyle/>
          <a:p>
            <a:r>
              <a:rPr kumimoji="1" lang="ja-JP" altLang="en-US" sz="1200" dirty="0" smtClean="0"/>
              <a:t>参照：読売</a:t>
            </a:r>
            <a:r>
              <a:rPr kumimoji="1" lang="en-US" altLang="ja-JP" sz="1200" dirty="0" smtClean="0"/>
              <a:t>AD</a:t>
            </a:r>
            <a:r>
              <a:rPr kumimoji="1" lang="ja-JP" altLang="en-US" sz="1200" dirty="0" smtClean="0"/>
              <a:t>リポート</a:t>
            </a:r>
            <a:r>
              <a:rPr kumimoji="1" lang="en-US" altLang="ja-JP" sz="1200" dirty="0" smtClean="0"/>
              <a:t>『</a:t>
            </a:r>
            <a:r>
              <a:rPr kumimoji="1" lang="ja-JP" altLang="en-US" sz="1200" dirty="0" smtClean="0"/>
              <a:t>ソーシャルメディア時代のキャンペーン発想</a:t>
            </a:r>
            <a:r>
              <a:rPr kumimoji="1" lang="en-US" altLang="ja-JP" sz="1200" dirty="0" smtClean="0"/>
              <a:t>』</a:t>
            </a:r>
            <a:endParaRPr kumimoji="1" lang="ja-JP" altLang="en-US" sz="1200" dirty="0"/>
          </a:p>
        </p:txBody>
      </p:sp>
      <p:sp>
        <p:nvSpPr>
          <p:cNvPr id="13" name="下矢印 12"/>
          <p:cNvSpPr/>
          <p:nvPr/>
        </p:nvSpPr>
        <p:spPr>
          <a:xfrm>
            <a:off x="3995936" y="5157192"/>
            <a:ext cx="936104" cy="504056"/>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
        <p:nvSpPr>
          <p:cNvPr id="14" name="テキスト ボックス 13"/>
          <p:cNvSpPr txBox="1"/>
          <p:nvPr/>
        </p:nvSpPr>
        <p:spPr>
          <a:xfrm>
            <a:off x="395536" y="3068960"/>
            <a:ext cx="1152128" cy="523220"/>
          </a:xfrm>
          <a:prstGeom prst="rect">
            <a:avLst/>
          </a:prstGeom>
          <a:ln w="76200">
            <a:prstDash val="sysDot"/>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kumimoji="1" lang="ja-JP" altLang="en-US" sz="2800" dirty="0" smtClean="0"/>
              <a:t>結果</a:t>
            </a:r>
            <a:endParaRPr kumimoji="1" lang="ja-JP" altLang="en-US" sz="2800" dirty="0"/>
          </a:p>
        </p:txBody>
      </p:sp>
      <p:sp>
        <p:nvSpPr>
          <p:cNvPr id="16" name="テキスト ボックス 15"/>
          <p:cNvSpPr txBox="1"/>
          <p:nvPr/>
        </p:nvSpPr>
        <p:spPr>
          <a:xfrm>
            <a:off x="395536" y="1412776"/>
            <a:ext cx="1152128" cy="523220"/>
          </a:xfrm>
          <a:prstGeom prst="rect">
            <a:avLst/>
          </a:prstGeom>
          <a:ln w="88900">
            <a:solidFill>
              <a:schemeClr val="accent3"/>
            </a:solidFill>
            <a:prstDash val="sysDot"/>
          </a:ln>
        </p:spPr>
        <p:style>
          <a:lnRef idx="2">
            <a:schemeClr val="accent4"/>
          </a:lnRef>
          <a:fillRef idx="1">
            <a:schemeClr val="lt1"/>
          </a:fillRef>
          <a:effectRef idx="0">
            <a:schemeClr val="accent4"/>
          </a:effectRef>
          <a:fontRef idx="minor">
            <a:schemeClr val="dk1"/>
          </a:fontRef>
        </p:style>
        <p:txBody>
          <a:bodyPr wrap="square" rtlCol="0">
            <a:spAutoFit/>
          </a:bodyPr>
          <a:lstStyle/>
          <a:p>
            <a:pPr algn="ctr"/>
            <a:r>
              <a:rPr lang="ja-JP" altLang="en-US" sz="2800" dirty="0" smtClean="0">
                <a:solidFill>
                  <a:schemeClr val="tx1"/>
                </a:solidFill>
              </a:rPr>
              <a:t>目的</a:t>
            </a:r>
            <a:endParaRPr lang="en-US" altLang="ja-JP" sz="2800" dirty="0" smtClean="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ja-JP" altLang="en-US" dirty="0" smtClean="0"/>
              <a:t>口コミとは</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dirty="0"/>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17</a:t>
            </a:fld>
            <a:endParaRPr lang="ja-JP" altLang="en-US" dirty="0"/>
          </a:p>
        </p:txBody>
      </p:sp>
      <p:sp>
        <p:nvSpPr>
          <p:cNvPr id="7" name="角丸四角形 6"/>
          <p:cNvSpPr/>
          <p:nvPr/>
        </p:nvSpPr>
        <p:spPr>
          <a:xfrm>
            <a:off x="395536" y="1844824"/>
            <a:ext cx="8208912" cy="3816424"/>
          </a:xfrm>
          <a:prstGeom prst="roundRect">
            <a:avLst/>
          </a:prstGeom>
          <a:ln w="88900">
            <a:prstDash val="solid"/>
          </a:ln>
        </p:spPr>
        <p:style>
          <a:lnRef idx="2">
            <a:schemeClr val="accent3"/>
          </a:lnRef>
          <a:fillRef idx="1">
            <a:schemeClr val="lt1"/>
          </a:fillRef>
          <a:effectRef idx="0">
            <a:schemeClr val="accent3"/>
          </a:effectRef>
          <a:fontRef idx="minor">
            <a:schemeClr val="dk1"/>
          </a:fontRef>
        </p:style>
        <p:txBody>
          <a:bodyPr rtlCol="0" anchor="ctr"/>
          <a:lstStyle/>
          <a:p>
            <a:r>
              <a:rPr lang="ja-JP" altLang="en-US" sz="2400" dirty="0" smtClean="0">
                <a:solidFill>
                  <a:srgbClr val="6699FF"/>
                </a:solidFill>
                <a:latin typeface="+mj-ea"/>
              </a:rPr>
              <a:t>▶</a:t>
            </a:r>
            <a:r>
              <a:rPr lang="ja-JP" altLang="en-US" sz="2400" dirty="0" smtClean="0">
                <a:latin typeface="+mj-ea"/>
              </a:rPr>
              <a:t>知人同士を経由し伝播される製品やサービスまたは企業の情報。</a:t>
            </a:r>
            <a:br>
              <a:rPr lang="ja-JP" altLang="en-US" sz="2400" dirty="0" smtClean="0">
                <a:latin typeface="+mj-ea"/>
              </a:rPr>
            </a:br>
            <a:r>
              <a:rPr lang="ja-JP" altLang="en-US" sz="2400" dirty="0" smtClean="0">
                <a:solidFill>
                  <a:srgbClr val="6699FF"/>
                </a:solidFill>
                <a:latin typeface="+mj-ea"/>
              </a:rPr>
              <a:t>▶</a:t>
            </a:r>
            <a:r>
              <a:rPr lang="ja-JP" altLang="en-US" sz="2400" dirty="0" smtClean="0">
                <a:latin typeface="+mj-ea"/>
              </a:rPr>
              <a:t>知人からの推薦を利用することで購買促進を図るマーケティング手法。</a:t>
            </a:r>
            <a:endParaRPr lang="en-US" altLang="ja-JP" sz="2400" dirty="0" smtClean="0">
              <a:latin typeface="+mj-ea"/>
            </a:endParaRPr>
          </a:p>
          <a:p>
            <a:r>
              <a:rPr lang="ja-JP" altLang="en-US" sz="2400" dirty="0" smtClean="0">
                <a:solidFill>
                  <a:srgbClr val="6699FF"/>
                </a:solidFill>
                <a:latin typeface="+mj-ea"/>
              </a:rPr>
              <a:t>▶</a:t>
            </a:r>
            <a:r>
              <a:rPr lang="ja-JP" altLang="en-US" sz="2400" dirty="0" smtClean="0">
                <a:latin typeface="+mj-ea"/>
              </a:rPr>
              <a:t>知人や友人を介しての情報は受け入れやすく、通常の広告やプロモーションよりも大きな効果が期待できる。</a:t>
            </a:r>
            <a:endParaRPr lang="en-US" altLang="ja-JP" sz="2400" dirty="0" smtClean="0">
              <a:latin typeface="+mj-ea"/>
            </a:endParaRPr>
          </a:p>
        </p:txBody>
      </p:sp>
      <p:sp>
        <p:nvSpPr>
          <p:cNvPr id="8" name="テキスト ボックス 7"/>
          <p:cNvSpPr txBox="1"/>
          <p:nvPr/>
        </p:nvSpPr>
        <p:spPr>
          <a:xfrm>
            <a:off x="6300192" y="5949280"/>
            <a:ext cx="2304256" cy="338554"/>
          </a:xfrm>
          <a:prstGeom prst="rect">
            <a:avLst/>
          </a:prstGeom>
          <a:noFill/>
        </p:spPr>
        <p:txBody>
          <a:bodyPr wrap="square" rtlCol="0">
            <a:spAutoFit/>
          </a:bodyPr>
          <a:lstStyle/>
          <a:p>
            <a:r>
              <a:rPr kumimoji="1" lang="ja-JP" altLang="en-US" sz="1600" dirty="0" smtClean="0"/>
              <a:t>出典：コトバンク</a:t>
            </a:r>
            <a:endParaRPr kumimoji="1" lang="ja-JP" altLang="en-US" sz="1600" dirty="0"/>
          </a:p>
        </p:txBody>
      </p:sp>
      <p:sp>
        <p:nvSpPr>
          <p:cNvPr id="9" name="角丸四角形 8"/>
          <p:cNvSpPr/>
          <p:nvPr/>
        </p:nvSpPr>
        <p:spPr>
          <a:xfrm>
            <a:off x="539552" y="1628800"/>
            <a:ext cx="2160240" cy="432048"/>
          </a:xfrm>
          <a:prstGeom prst="roundRect">
            <a:avLst/>
          </a:prstGeom>
          <a:solidFill>
            <a:schemeClr val="bg1"/>
          </a:solidFill>
          <a:ln w="38100">
            <a:solidFill>
              <a:schemeClr val="bg2">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000" dirty="0" smtClean="0">
                <a:solidFill>
                  <a:schemeClr val="tx1"/>
                </a:solidFill>
              </a:rPr>
              <a:t>口コミとは・・・</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口コミが消費者に与える影響</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dirty="0"/>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18</a:t>
            </a:fld>
            <a:endParaRPr lang="ja-JP" altLang="en-US" dirty="0"/>
          </a:p>
        </p:txBody>
      </p:sp>
      <p:sp>
        <p:nvSpPr>
          <p:cNvPr id="6" name="テキスト ボックス 5"/>
          <p:cNvSpPr txBox="1"/>
          <p:nvPr/>
        </p:nvSpPr>
        <p:spPr>
          <a:xfrm>
            <a:off x="1187624" y="6381328"/>
            <a:ext cx="2736304" cy="338554"/>
          </a:xfrm>
          <a:prstGeom prst="rect">
            <a:avLst/>
          </a:prstGeom>
          <a:noFill/>
        </p:spPr>
        <p:txBody>
          <a:bodyPr wrap="square" rtlCol="0">
            <a:spAutoFit/>
          </a:bodyPr>
          <a:lstStyle/>
          <a:p>
            <a:r>
              <a:rPr kumimoji="1" lang="ja-JP" altLang="en-US" sz="1600" dirty="0" smtClean="0"/>
              <a:t>出典：</a:t>
            </a:r>
            <a:r>
              <a:rPr kumimoji="1" lang="en-US" altLang="ja-JP" sz="1600" dirty="0" smtClean="0"/>
              <a:t>myvoice</a:t>
            </a:r>
            <a:r>
              <a:rPr lang="en-US" altLang="ja-JP" sz="1600" dirty="0" smtClean="0"/>
              <a:t>.com</a:t>
            </a:r>
            <a:endParaRPr kumimoji="1" lang="ja-JP" altLang="en-US" sz="1600" dirty="0"/>
          </a:p>
        </p:txBody>
      </p:sp>
      <p:grpSp>
        <p:nvGrpSpPr>
          <p:cNvPr id="5" name="グループ化 10"/>
          <p:cNvGrpSpPr/>
          <p:nvPr/>
        </p:nvGrpSpPr>
        <p:grpSpPr>
          <a:xfrm>
            <a:off x="323528" y="2204864"/>
            <a:ext cx="3888432" cy="4104456"/>
            <a:chOff x="323528" y="1410249"/>
            <a:chExt cx="3888432" cy="4176464"/>
          </a:xfrm>
        </p:grpSpPr>
        <p:pic>
          <p:nvPicPr>
            <p:cNvPr id="1026" name="Picture 2" descr="商品購入時の参考情報源"/>
            <p:cNvPicPr>
              <a:picLocks noChangeAspect="1" noChangeArrowheads="1"/>
            </p:cNvPicPr>
            <p:nvPr/>
          </p:nvPicPr>
          <p:blipFill>
            <a:blip r:embed="rId2" cstate="print"/>
            <a:srcRect/>
            <a:stretch>
              <a:fillRect/>
            </a:stretch>
          </p:blipFill>
          <p:spPr bwMode="auto">
            <a:xfrm>
              <a:off x="323528" y="1410249"/>
              <a:ext cx="3635517" cy="4176464"/>
            </a:xfrm>
            <a:prstGeom prst="rect">
              <a:avLst/>
            </a:prstGeom>
            <a:noFill/>
          </p:spPr>
        </p:pic>
        <p:sp>
          <p:nvSpPr>
            <p:cNvPr id="13" name="円/楕円 12"/>
            <p:cNvSpPr/>
            <p:nvPr/>
          </p:nvSpPr>
          <p:spPr>
            <a:xfrm>
              <a:off x="1331640" y="1410249"/>
              <a:ext cx="2880320" cy="36004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p>
          </p:txBody>
        </p:sp>
        <p:sp>
          <p:nvSpPr>
            <p:cNvPr id="14" name="円/楕円 13"/>
            <p:cNvSpPr/>
            <p:nvPr/>
          </p:nvSpPr>
          <p:spPr>
            <a:xfrm>
              <a:off x="467544" y="2436047"/>
              <a:ext cx="3456384" cy="360040"/>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dirty="0"/>
            </a:p>
          </p:txBody>
        </p:sp>
      </p:grpSp>
      <p:sp>
        <p:nvSpPr>
          <p:cNvPr id="16" name="正方形/長方形 15"/>
          <p:cNvSpPr/>
          <p:nvPr/>
        </p:nvSpPr>
        <p:spPr>
          <a:xfrm>
            <a:off x="4572000" y="1556792"/>
            <a:ext cx="3528392" cy="3528392"/>
          </a:xfrm>
          <a:prstGeom prst="rect">
            <a:avLst/>
          </a:prstGeom>
          <a:solidFill>
            <a:schemeClr val="accent1">
              <a:lumMod val="40000"/>
              <a:lumOff val="60000"/>
            </a:schemeClr>
          </a:solidFill>
          <a:ln w="88900">
            <a:solidFill>
              <a:schemeClr val="accent1"/>
            </a:solidFill>
            <a:prstDash val="sysDash"/>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t>表を見ると商品を</a:t>
            </a:r>
            <a:endParaRPr kumimoji="1" lang="en-US" altLang="ja-JP" sz="2400" dirty="0" smtClean="0"/>
          </a:p>
          <a:p>
            <a:pPr algn="ctr"/>
            <a:r>
              <a:rPr kumimoji="1" lang="ja-JP" altLang="en-US" sz="2400" dirty="0" smtClean="0"/>
              <a:t>購入する際には</a:t>
            </a:r>
            <a:endParaRPr kumimoji="1" lang="en-US" altLang="ja-JP" sz="2400" dirty="0" smtClean="0"/>
          </a:p>
          <a:p>
            <a:pPr algn="ctr"/>
            <a:r>
              <a:rPr lang="ja-JP" altLang="en-US" sz="2400" dirty="0" smtClean="0"/>
              <a:t>多くの消費者が</a:t>
            </a:r>
            <a:endParaRPr lang="en-US" altLang="ja-JP" sz="2400" dirty="0" smtClean="0"/>
          </a:p>
          <a:p>
            <a:pPr algn="ctr"/>
            <a:r>
              <a:rPr lang="ja-JP" altLang="en-US" sz="2400" dirty="0" smtClean="0"/>
              <a:t>口コミから得た情報を</a:t>
            </a:r>
            <a:endParaRPr lang="en-US" altLang="ja-JP" sz="2400" dirty="0" smtClean="0"/>
          </a:p>
          <a:p>
            <a:pPr algn="ctr"/>
            <a:r>
              <a:rPr lang="ja-JP" altLang="en-US" sz="2400" dirty="0" smtClean="0"/>
              <a:t>参考にし</a:t>
            </a:r>
            <a:endParaRPr lang="en-US" altLang="ja-JP" sz="2400" dirty="0" smtClean="0"/>
          </a:p>
          <a:p>
            <a:pPr algn="ctr"/>
            <a:r>
              <a:rPr kumimoji="1" lang="ja-JP" altLang="en-US" sz="2400" dirty="0" smtClean="0"/>
              <a:t>購入に至ることが分かる</a:t>
            </a:r>
            <a:endParaRPr kumimoji="1" lang="ja-JP" altLang="en-US" dirty="0"/>
          </a:p>
        </p:txBody>
      </p:sp>
      <p:sp>
        <p:nvSpPr>
          <p:cNvPr id="18" name="角丸四角形 17"/>
          <p:cNvSpPr/>
          <p:nvPr/>
        </p:nvSpPr>
        <p:spPr>
          <a:xfrm>
            <a:off x="251520" y="1484784"/>
            <a:ext cx="3600400" cy="64807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dirty="0" smtClean="0"/>
              <a:t>商品を購入する際に参考にする</a:t>
            </a:r>
            <a:endParaRPr lang="en-US" altLang="ja-JP" dirty="0" smtClean="0"/>
          </a:p>
          <a:p>
            <a:pPr algn="ctr"/>
            <a:r>
              <a:rPr lang="ja-JP" altLang="en-US" dirty="0" smtClean="0"/>
              <a:t>情報源を複数回答方式で質問</a:t>
            </a:r>
            <a:endParaRPr lang="ja-JP" altLang="en-US" dirty="0"/>
          </a:p>
        </p:txBody>
      </p:sp>
      <p:sp>
        <p:nvSpPr>
          <p:cNvPr id="19" name="角丸四角形 18"/>
          <p:cNvSpPr/>
          <p:nvPr/>
        </p:nvSpPr>
        <p:spPr>
          <a:xfrm>
            <a:off x="4211960" y="5301208"/>
            <a:ext cx="4464496" cy="1368152"/>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r>
              <a:rPr lang="en-US" altLang="ja-JP" dirty="0" smtClean="0"/>
              <a:t>【</a:t>
            </a:r>
            <a:r>
              <a:rPr lang="ja-JP" altLang="en-US" dirty="0" smtClean="0"/>
              <a:t>調査対象</a:t>
            </a:r>
            <a:r>
              <a:rPr lang="en-US" altLang="ja-JP" dirty="0" smtClean="0"/>
              <a:t>】</a:t>
            </a:r>
            <a:r>
              <a:rPr lang="en-US" altLang="ja-JP" dirty="0" err="1" smtClean="0"/>
              <a:t>MyVoice</a:t>
            </a:r>
            <a:r>
              <a:rPr lang="ja-JP" altLang="en-US" dirty="0" smtClean="0"/>
              <a:t>のアンケートモニター</a:t>
            </a:r>
            <a:endParaRPr lang="en-US" altLang="ja-JP" dirty="0" smtClean="0"/>
          </a:p>
          <a:p>
            <a:r>
              <a:rPr lang="en-US" altLang="ja-JP" dirty="0" smtClean="0"/>
              <a:t>【</a:t>
            </a:r>
            <a:r>
              <a:rPr lang="ja-JP" altLang="en-US" dirty="0" smtClean="0"/>
              <a:t>調査方法</a:t>
            </a:r>
            <a:r>
              <a:rPr lang="en-US" altLang="ja-JP" dirty="0" smtClean="0"/>
              <a:t>】</a:t>
            </a:r>
            <a:r>
              <a:rPr lang="ja-JP" altLang="en-US" dirty="0" smtClean="0"/>
              <a:t>インターネット調査</a:t>
            </a:r>
            <a:endParaRPr lang="en-US" altLang="ja-JP" dirty="0" smtClean="0"/>
          </a:p>
          <a:p>
            <a:r>
              <a:rPr lang="en-US" altLang="ja-JP" dirty="0" smtClean="0"/>
              <a:t>【</a:t>
            </a:r>
            <a:r>
              <a:rPr lang="ja-JP" altLang="en-US" dirty="0" smtClean="0"/>
              <a:t>調査機関</a:t>
            </a:r>
            <a:r>
              <a:rPr lang="en-US" altLang="ja-JP" dirty="0" smtClean="0"/>
              <a:t>】</a:t>
            </a:r>
            <a:r>
              <a:rPr lang="ja-JP" altLang="en-US" dirty="0" smtClean="0"/>
              <a:t>マイボイスコム株式会社</a:t>
            </a:r>
            <a:endParaRPr lang="en-US" altLang="ja-JP" dirty="0" smtClean="0"/>
          </a:p>
          <a:p>
            <a:r>
              <a:rPr lang="en-US" altLang="ja-JP" dirty="0" smtClean="0"/>
              <a:t>【</a:t>
            </a:r>
            <a:r>
              <a:rPr lang="ja-JP" altLang="en-US" dirty="0" smtClean="0"/>
              <a:t>回答者数</a:t>
            </a:r>
            <a:r>
              <a:rPr lang="en-US" altLang="ja-JP" dirty="0" smtClean="0"/>
              <a:t>】17,647</a:t>
            </a:r>
            <a:r>
              <a:rPr lang="ja-JP" altLang="en-US" dirty="0" smtClean="0"/>
              <a:t>名</a:t>
            </a:r>
            <a:endParaRPr lang="ja-JP"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口コミと売り上げの関係</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dirty="0"/>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19</a:t>
            </a:fld>
            <a:endParaRPr lang="ja-JP" altLang="en-US" dirty="0"/>
          </a:p>
        </p:txBody>
      </p:sp>
      <p:sp>
        <p:nvSpPr>
          <p:cNvPr id="6" name="テキスト ボックス 5"/>
          <p:cNvSpPr txBox="1"/>
          <p:nvPr/>
        </p:nvSpPr>
        <p:spPr>
          <a:xfrm>
            <a:off x="-108520" y="6858000"/>
            <a:ext cx="5256584" cy="400110"/>
          </a:xfrm>
          <a:prstGeom prst="rect">
            <a:avLst/>
          </a:prstGeom>
          <a:noFill/>
        </p:spPr>
        <p:txBody>
          <a:bodyPr wrap="square" rtlCol="0">
            <a:spAutoFit/>
          </a:bodyPr>
          <a:lstStyle/>
          <a:p>
            <a:r>
              <a:rPr lang="ja-JP" altLang="en-US" sz="2000" dirty="0" smtClean="0">
                <a:latin typeface="Century" pitchFamily="18" charset="0"/>
                <a:ea typeface="ＭＳ 明朝" pitchFamily="17" charset="-128"/>
                <a:cs typeface="Times New Roman" pitchFamily="18" charset="0"/>
              </a:rPr>
              <a:t>そのため口コミ効果により</a:t>
            </a:r>
            <a:r>
              <a:rPr lang="en-US" altLang="ja-JP" sz="2000" dirty="0" smtClean="0">
                <a:latin typeface="Century" pitchFamily="18" charset="0"/>
                <a:ea typeface="ＭＳ 明朝" pitchFamily="17" charset="-128"/>
                <a:cs typeface="Times New Roman" pitchFamily="18" charset="0"/>
              </a:rPr>
              <a:t>3</a:t>
            </a:r>
            <a:r>
              <a:rPr lang="ja-JP" altLang="en-US" sz="2000" dirty="0" smtClean="0">
                <a:latin typeface="Century" pitchFamily="18" charset="0"/>
                <a:ea typeface="ＭＳ 明朝" pitchFamily="17" charset="-128"/>
                <a:cs typeface="Times New Roman" pitchFamily="18" charset="0"/>
              </a:rPr>
              <a:t>ヶ月で</a:t>
            </a:r>
            <a:endParaRPr kumimoji="1" lang="ja-JP" altLang="en-US" sz="2000" dirty="0"/>
          </a:p>
        </p:txBody>
      </p:sp>
      <p:sp>
        <p:nvSpPr>
          <p:cNvPr id="7" name="円/楕円 6"/>
          <p:cNvSpPr/>
          <p:nvPr/>
        </p:nvSpPr>
        <p:spPr>
          <a:xfrm>
            <a:off x="539552" y="4437112"/>
            <a:ext cx="2016224" cy="1368152"/>
          </a:xfrm>
          <a:prstGeom prst="ellipse">
            <a:avLst/>
          </a:prstGeom>
          <a:solidFill>
            <a:schemeClr val="accent1">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tx1"/>
                </a:solidFill>
              </a:rPr>
              <a:t>5000PV</a:t>
            </a:r>
            <a:endParaRPr kumimoji="1" lang="ja-JP" altLang="en-US" sz="2400" dirty="0">
              <a:solidFill>
                <a:schemeClr val="tx1"/>
              </a:solidFill>
            </a:endParaRPr>
          </a:p>
        </p:txBody>
      </p:sp>
      <p:sp>
        <p:nvSpPr>
          <p:cNvPr id="8" name="右矢印 7"/>
          <p:cNvSpPr/>
          <p:nvPr/>
        </p:nvSpPr>
        <p:spPr>
          <a:xfrm>
            <a:off x="2771800" y="4869160"/>
            <a:ext cx="1080120" cy="64807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p:nvSpPr>
        <p:spPr>
          <a:xfrm>
            <a:off x="4067944" y="4509120"/>
            <a:ext cx="2016224" cy="1296144"/>
          </a:xfrm>
          <a:prstGeom prst="ellipse">
            <a:avLst/>
          </a:prstGeom>
          <a:solidFill>
            <a:schemeClr val="accent1">
              <a:lumMod val="40000"/>
              <a:lumOff val="60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800" b="1" dirty="0" smtClean="0">
                <a:solidFill>
                  <a:schemeClr val="tx1"/>
                </a:solidFill>
              </a:rPr>
              <a:t>3</a:t>
            </a:r>
            <a:r>
              <a:rPr lang="ja-JP" altLang="en-US" sz="2800" b="1" dirty="0" smtClean="0">
                <a:solidFill>
                  <a:schemeClr val="tx1"/>
                </a:solidFill>
              </a:rPr>
              <a:t>万</a:t>
            </a:r>
            <a:r>
              <a:rPr kumimoji="1" lang="en-US" altLang="ja-JP" sz="2800" b="1" dirty="0" smtClean="0">
                <a:solidFill>
                  <a:schemeClr val="tx1"/>
                </a:solidFill>
              </a:rPr>
              <a:t>PV</a:t>
            </a:r>
            <a:endParaRPr kumimoji="1" lang="ja-JP" altLang="en-US" sz="2800" b="1" dirty="0">
              <a:solidFill>
                <a:schemeClr val="tx1"/>
              </a:solidFill>
            </a:endParaRPr>
          </a:p>
        </p:txBody>
      </p:sp>
      <p:sp>
        <p:nvSpPr>
          <p:cNvPr id="9" name="爆発 1 8"/>
          <p:cNvSpPr/>
          <p:nvPr/>
        </p:nvSpPr>
        <p:spPr>
          <a:xfrm>
            <a:off x="4716016" y="1844824"/>
            <a:ext cx="3960440" cy="2664296"/>
          </a:xfrm>
          <a:prstGeom prst="irregularSeal1">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smtClean="0"/>
              <a:t>６倍に上昇</a:t>
            </a:r>
            <a:endParaRPr kumimoji="1" lang="ja-JP" altLang="en-US" dirty="0"/>
          </a:p>
        </p:txBody>
      </p:sp>
      <p:sp>
        <p:nvSpPr>
          <p:cNvPr id="11" name="テキスト ボックス 10"/>
          <p:cNvSpPr txBox="1"/>
          <p:nvPr/>
        </p:nvSpPr>
        <p:spPr>
          <a:xfrm>
            <a:off x="107504" y="5949280"/>
            <a:ext cx="5688632" cy="276999"/>
          </a:xfrm>
          <a:prstGeom prst="rect">
            <a:avLst/>
          </a:prstGeom>
          <a:noFill/>
        </p:spPr>
        <p:txBody>
          <a:bodyPr wrap="square" rtlCol="0">
            <a:spAutoFit/>
          </a:bodyPr>
          <a:lstStyle/>
          <a:p>
            <a:r>
              <a:rPr lang="en-US" altLang="ja-JP" sz="1200" dirty="0" smtClean="0"/>
              <a:t>※PV</a:t>
            </a:r>
            <a:r>
              <a:rPr lang="ja-JP" altLang="en-US" sz="1200" dirty="0" smtClean="0"/>
              <a:t>とは「</a:t>
            </a:r>
            <a:r>
              <a:rPr lang="en-US" altLang="ja-JP" sz="1200" dirty="0" smtClean="0"/>
              <a:t>Page View</a:t>
            </a:r>
            <a:r>
              <a:rPr lang="ja-JP" altLang="en-US" sz="1200" dirty="0" smtClean="0"/>
              <a:t>」の略語で、ウェブサイトのアクセス数を表す単位のひとつ</a:t>
            </a:r>
            <a:endParaRPr kumimoji="1" lang="ja-JP" altLang="en-US" sz="1200" dirty="0"/>
          </a:p>
        </p:txBody>
      </p:sp>
      <p:sp>
        <p:nvSpPr>
          <p:cNvPr id="12" name="テキスト ボックス 11"/>
          <p:cNvSpPr txBox="1"/>
          <p:nvPr/>
        </p:nvSpPr>
        <p:spPr>
          <a:xfrm>
            <a:off x="3995936" y="6237312"/>
            <a:ext cx="4896544" cy="276999"/>
          </a:xfrm>
          <a:prstGeom prst="rect">
            <a:avLst/>
          </a:prstGeom>
          <a:noFill/>
        </p:spPr>
        <p:txBody>
          <a:bodyPr wrap="square" rtlCol="0">
            <a:spAutoFit/>
          </a:bodyPr>
          <a:lstStyle/>
          <a:p>
            <a:r>
              <a:rPr lang="ja-JP" altLang="en-US" sz="1200" dirty="0" smtClean="0"/>
              <a:t>（参照：携帯ネットショップ運営ガイド　</a:t>
            </a:r>
            <a:r>
              <a:rPr lang="en-US" altLang="ja-JP" sz="1200" dirty="0" smtClean="0">
                <a:hlinkClick r:id="rId2"/>
              </a:rPr>
              <a:t>http://shop.aitips.jp/archives/747</a:t>
            </a:r>
            <a:r>
              <a:rPr lang="ja-JP" altLang="en-US" sz="1200" dirty="0" smtClean="0"/>
              <a:t>）</a:t>
            </a:r>
            <a:endParaRPr kumimoji="1" lang="ja-JP" altLang="en-US" sz="1200" dirty="0"/>
          </a:p>
        </p:txBody>
      </p:sp>
      <p:sp>
        <p:nvSpPr>
          <p:cNvPr id="13" name="角丸四角形 12"/>
          <p:cNvSpPr/>
          <p:nvPr/>
        </p:nvSpPr>
        <p:spPr>
          <a:xfrm>
            <a:off x="251520" y="1556792"/>
            <a:ext cx="4104456" cy="2664296"/>
          </a:xfrm>
          <a:prstGeom prst="roundRect">
            <a:avLst/>
          </a:prstGeom>
          <a:ln w="88900"/>
        </p:spPr>
        <p:style>
          <a:lnRef idx="2">
            <a:schemeClr val="accent3"/>
          </a:lnRef>
          <a:fillRef idx="1">
            <a:schemeClr val="lt1"/>
          </a:fillRef>
          <a:effectRef idx="0">
            <a:schemeClr val="accent3"/>
          </a:effectRef>
          <a:fontRef idx="minor">
            <a:schemeClr val="dk1"/>
          </a:fontRef>
        </p:style>
        <p:txBody>
          <a:bodyPr rtlCol="0" anchor="ctr"/>
          <a:lstStyle/>
          <a:p>
            <a:pPr lvl="0" eaLnBrk="0" hangingPunct="0"/>
            <a:r>
              <a:rPr lang="ja-JP" altLang="en-US" sz="2400" dirty="0" smtClean="0">
                <a:solidFill>
                  <a:schemeClr val="tx1"/>
                </a:solidFill>
                <a:latin typeface="+mn-ea"/>
                <a:cs typeface="Times New Roman" pitchFamily="18" charset="0"/>
              </a:rPr>
              <a:t>・</a:t>
            </a:r>
            <a:r>
              <a:rPr lang="ja-JP" altLang="ja-JP" sz="2400" dirty="0" smtClean="0">
                <a:solidFill>
                  <a:schemeClr val="tx1"/>
                </a:solidFill>
                <a:latin typeface="+mn-ea"/>
                <a:cs typeface="Times New Roman" pitchFamily="18" charset="0"/>
              </a:rPr>
              <a:t>集客・</a:t>
            </a:r>
            <a:r>
              <a:rPr lang="en-US" altLang="ja-JP" sz="2400" dirty="0" smtClean="0">
                <a:solidFill>
                  <a:schemeClr val="tx1"/>
                </a:solidFill>
                <a:latin typeface="+mn-ea"/>
                <a:cs typeface="Times New Roman" pitchFamily="18" charset="0"/>
              </a:rPr>
              <a:t>CRM</a:t>
            </a:r>
            <a:endParaRPr lang="en-US" altLang="ja-JP" sz="2400" dirty="0" smtClean="0">
              <a:solidFill>
                <a:schemeClr val="tx1"/>
              </a:solidFill>
              <a:latin typeface="+mn-ea"/>
            </a:endParaRPr>
          </a:p>
          <a:p>
            <a:pPr lvl="0" eaLnBrk="0" hangingPunct="0"/>
            <a:r>
              <a:rPr lang="ja-JP" altLang="en-US" sz="2400" dirty="0" smtClean="0">
                <a:solidFill>
                  <a:schemeClr val="tx1"/>
                </a:solidFill>
                <a:latin typeface="+mn-ea"/>
                <a:cs typeface="Times New Roman" pitchFamily="18" charset="0"/>
              </a:rPr>
              <a:t>・メルマガは週</a:t>
            </a:r>
            <a:r>
              <a:rPr lang="en-US" altLang="ja-JP" sz="2400" dirty="0" smtClean="0">
                <a:solidFill>
                  <a:schemeClr val="tx1"/>
                </a:solidFill>
                <a:latin typeface="+mn-ea"/>
                <a:cs typeface="Times New Roman" pitchFamily="18" charset="0"/>
              </a:rPr>
              <a:t>1</a:t>
            </a:r>
            <a:r>
              <a:rPr lang="ja-JP" altLang="en-US" sz="2400" dirty="0" smtClean="0">
                <a:solidFill>
                  <a:schemeClr val="tx1"/>
                </a:solidFill>
                <a:latin typeface="+mn-ea"/>
                <a:cs typeface="Times New Roman" pitchFamily="18" charset="0"/>
              </a:rPr>
              <a:t>回以上配信</a:t>
            </a:r>
            <a:endParaRPr lang="ja-JP" altLang="en-US" sz="2400" dirty="0" smtClean="0">
              <a:solidFill>
                <a:schemeClr val="tx1"/>
              </a:solidFill>
              <a:latin typeface="+mn-ea"/>
            </a:endParaRPr>
          </a:p>
          <a:p>
            <a:pPr lvl="0" eaLnBrk="0" hangingPunct="0"/>
            <a:r>
              <a:rPr lang="ja-JP" altLang="en-US" sz="2400" dirty="0" smtClean="0">
                <a:solidFill>
                  <a:schemeClr val="tx1"/>
                </a:solidFill>
                <a:latin typeface="+mn-ea"/>
                <a:cs typeface="Times New Roman" pitchFamily="18" charset="0"/>
              </a:rPr>
              <a:t>・ブログも複数運営</a:t>
            </a:r>
            <a:endParaRPr lang="ja-JP" altLang="en-US" sz="2400" dirty="0" smtClean="0">
              <a:solidFill>
                <a:schemeClr val="tx1"/>
              </a:solidFill>
              <a:latin typeface="+mn-ea"/>
            </a:endParaRPr>
          </a:p>
          <a:p>
            <a:pPr lvl="0" eaLnBrk="0" hangingPunct="0"/>
            <a:r>
              <a:rPr lang="ja-JP" altLang="en-US" sz="2400" dirty="0" smtClean="0">
                <a:solidFill>
                  <a:schemeClr val="tx1"/>
                </a:solidFill>
                <a:latin typeface="+mn-ea"/>
                <a:cs typeface="Times New Roman" pitchFamily="18" charset="0"/>
              </a:rPr>
              <a:t>・</a:t>
            </a:r>
            <a:r>
              <a:rPr lang="en-US" altLang="ja-JP" sz="2400" dirty="0" smtClean="0">
                <a:solidFill>
                  <a:schemeClr val="tx1"/>
                </a:solidFill>
                <a:latin typeface="+mn-ea"/>
                <a:cs typeface="Times New Roman" pitchFamily="18" charset="0"/>
              </a:rPr>
              <a:t>SNS</a:t>
            </a:r>
            <a:r>
              <a:rPr lang="ja-JP" altLang="en-US" sz="2400" dirty="0" smtClean="0">
                <a:solidFill>
                  <a:schemeClr val="tx1"/>
                </a:solidFill>
                <a:latin typeface="+mn-ea"/>
                <a:cs typeface="Times New Roman" pitchFamily="18" charset="0"/>
              </a:rPr>
              <a:t>との連携</a:t>
            </a:r>
            <a:br>
              <a:rPr lang="ja-JP" altLang="en-US" sz="2400" dirty="0" smtClean="0">
                <a:solidFill>
                  <a:schemeClr val="tx1"/>
                </a:solidFill>
                <a:latin typeface="+mn-ea"/>
                <a:cs typeface="Times New Roman" pitchFamily="18" charset="0"/>
              </a:rPr>
            </a:br>
            <a:r>
              <a:rPr lang="en-US" altLang="ja-JP" sz="2400" dirty="0" err="1" smtClean="0">
                <a:solidFill>
                  <a:schemeClr val="tx1"/>
                </a:solidFill>
                <a:latin typeface="+mn-ea"/>
                <a:cs typeface="Times New Roman" pitchFamily="18" charset="0"/>
              </a:rPr>
              <a:t>mixi</a:t>
            </a:r>
            <a:r>
              <a:rPr lang="ja-JP" altLang="en-US" sz="2400" dirty="0" smtClean="0">
                <a:solidFill>
                  <a:schemeClr val="tx1"/>
                </a:solidFill>
                <a:latin typeface="+mn-ea"/>
                <a:cs typeface="Times New Roman" pitchFamily="18" charset="0"/>
              </a:rPr>
              <a:t>で商品に関する</a:t>
            </a:r>
            <a:endParaRPr lang="en-US" altLang="ja-JP" sz="2400" dirty="0" smtClean="0">
              <a:solidFill>
                <a:schemeClr val="tx1"/>
              </a:solidFill>
              <a:latin typeface="+mn-ea"/>
              <a:cs typeface="Times New Roman" pitchFamily="18" charset="0"/>
            </a:endParaRPr>
          </a:p>
          <a:p>
            <a:pPr lvl="0" algn="ctr" eaLnBrk="0" hangingPunct="0"/>
            <a:r>
              <a:rPr lang="ja-JP" altLang="en-US" sz="2400" dirty="0" smtClean="0">
                <a:solidFill>
                  <a:schemeClr val="tx1"/>
                </a:solidFill>
                <a:latin typeface="+mn-ea"/>
                <a:cs typeface="Times New Roman" pitchFamily="18" charset="0"/>
              </a:rPr>
              <a:t>コミュニティーを作成</a:t>
            </a:r>
            <a:endParaRPr kumimoji="1" lang="ja-JP" altLang="en-US" sz="2400" dirty="0" smtClean="0">
              <a:solidFill>
                <a:schemeClr val="tx1"/>
              </a:solidFill>
              <a:latin typeface="+mn-ea"/>
            </a:endParaRPr>
          </a:p>
        </p:txBody>
      </p:sp>
      <p:sp>
        <p:nvSpPr>
          <p:cNvPr id="14" name="角丸四角形 13"/>
          <p:cNvSpPr/>
          <p:nvPr/>
        </p:nvSpPr>
        <p:spPr>
          <a:xfrm>
            <a:off x="323528" y="1340768"/>
            <a:ext cx="3456384" cy="432048"/>
          </a:xfrm>
          <a:prstGeom prst="roundRect">
            <a:avLst/>
          </a:prstGeom>
          <a:ln w="38100"/>
        </p:spPr>
        <p:style>
          <a:lnRef idx="2">
            <a:schemeClr val="accent3"/>
          </a:lnRef>
          <a:fillRef idx="1">
            <a:schemeClr val="lt1"/>
          </a:fillRef>
          <a:effectRef idx="0">
            <a:schemeClr val="accent3"/>
          </a:effectRef>
          <a:fontRef idx="minor">
            <a:schemeClr val="dk1"/>
          </a:fontRef>
        </p:style>
        <p:txBody>
          <a:bodyPr rtlCol="0" anchor="ctr"/>
          <a:lstStyle/>
          <a:p>
            <a:pPr lvl="0"/>
            <a:r>
              <a:rPr lang="ja-JP" altLang="ja-JP" sz="2000" dirty="0" smtClean="0">
                <a:solidFill>
                  <a:schemeClr val="tx1"/>
                </a:solidFill>
                <a:latin typeface="+mn-ea"/>
                <a:cs typeface="Times New Roman" pitchFamily="18" charset="0"/>
              </a:rPr>
              <a:t>実例：布ナプキン　サマーデイ</a:t>
            </a:r>
            <a:endParaRPr lang="ja-JP" altLang="ja-JP" sz="2000" dirty="0" smtClean="0">
              <a:solidFill>
                <a:schemeClr val="tx1"/>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354360"/>
            <a:ext cx="7772400" cy="914400"/>
          </a:xfrm>
        </p:spPr>
        <p:txBody>
          <a:bodyPr>
            <a:normAutofit/>
          </a:bodyPr>
          <a:lstStyle/>
          <a:p>
            <a:pPr>
              <a:defRPr/>
            </a:pPr>
            <a:r>
              <a:rPr lang="ja-JP" altLang="en-US" dirty="0" smtClean="0"/>
              <a:t>目次</a:t>
            </a:r>
            <a:endParaRPr lang="ja-JP" altLang="en-US" dirty="0"/>
          </a:p>
        </p:txBody>
      </p:sp>
      <p:sp>
        <p:nvSpPr>
          <p:cNvPr id="14338" name="コンテンツ プレースホルダ 2"/>
          <p:cNvSpPr>
            <a:spLocks noGrp="1"/>
          </p:cNvSpPr>
          <p:nvPr>
            <p:ph idx="1"/>
          </p:nvPr>
        </p:nvSpPr>
        <p:spPr/>
        <p:txBody>
          <a:bodyPr/>
          <a:lstStyle/>
          <a:p>
            <a:r>
              <a:rPr lang="ja-JP" altLang="en-US" dirty="0" smtClean="0"/>
              <a:t>はじめに</a:t>
            </a:r>
          </a:p>
          <a:p>
            <a:r>
              <a:rPr lang="ja-JP" altLang="en-US" dirty="0" smtClean="0"/>
              <a:t>現状分析</a:t>
            </a:r>
          </a:p>
          <a:p>
            <a:r>
              <a:rPr lang="ja-JP" altLang="en-US" dirty="0" smtClean="0"/>
              <a:t>問題意識</a:t>
            </a:r>
            <a:endParaRPr lang="en-US" altLang="ja-JP" dirty="0" smtClean="0"/>
          </a:p>
          <a:p>
            <a:r>
              <a:rPr lang="ja-JP" altLang="en-US" dirty="0" smtClean="0"/>
              <a:t>研究目的</a:t>
            </a:r>
            <a:endParaRPr lang="en-US" altLang="ja-JP" dirty="0" smtClean="0"/>
          </a:p>
          <a:p>
            <a:r>
              <a:rPr lang="ja-JP" altLang="en-US" dirty="0" smtClean="0"/>
              <a:t>仮説の導出</a:t>
            </a:r>
            <a:endParaRPr lang="en-US" altLang="ja-JP" dirty="0" smtClean="0"/>
          </a:p>
          <a:p>
            <a:r>
              <a:rPr lang="ja-JP" altLang="en-US" dirty="0" smtClean="0"/>
              <a:t>仮説検証</a:t>
            </a:r>
            <a:endParaRPr lang="en-US" altLang="ja-JP" dirty="0" smtClean="0"/>
          </a:p>
          <a:p>
            <a:r>
              <a:rPr lang="ja-JP" altLang="en-US" dirty="0" smtClean="0"/>
              <a:t>インプリケーション</a:t>
            </a:r>
          </a:p>
        </p:txBody>
      </p:sp>
      <p:sp>
        <p:nvSpPr>
          <p:cNvPr id="4" name="日付プレースホルダ 3"/>
          <p:cNvSpPr>
            <a:spLocks noGrp="1"/>
          </p:cNvSpPr>
          <p:nvPr>
            <p:ph type="dt" sz="half" idx="10"/>
          </p:nvPr>
        </p:nvSpPr>
        <p:spPr/>
        <p:txBody>
          <a:bodyPr/>
          <a:lstStyle/>
          <a:p>
            <a:pPr>
              <a:defRPr/>
            </a:pPr>
            <a:fld id="{0FB7ED79-A676-4F39-8122-389C58CFF26F}" type="datetime1">
              <a:rPr lang="ja-JP" altLang="en-US" smtClean="0"/>
              <a:pPr>
                <a:defRPr/>
              </a:pPr>
              <a:t>2011/12/18</a:t>
            </a:fld>
            <a:endParaRPr lang="ja-JP" altLang="en-US" dirty="0"/>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a:t>
            </a:fld>
            <a:endParaRPr lang="ja-JP"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304800" y="381000"/>
            <a:ext cx="8299648" cy="914400"/>
          </a:xfrm>
        </p:spPr>
        <p:txBody>
          <a:bodyPr/>
          <a:lstStyle/>
          <a:p>
            <a:r>
              <a:rPr lang="ja-JP" altLang="en-US" sz="4000" dirty="0" smtClean="0"/>
              <a:t>ティーザー広告における口コミ</a:t>
            </a:r>
            <a:endParaRPr kumimoji="1" lang="ja-JP" altLang="en-US" sz="4000"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20</a:t>
            </a:fld>
            <a:endParaRPr lang="ja-JP" altLang="en-US"/>
          </a:p>
        </p:txBody>
      </p:sp>
      <p:sp>
        <p:nvSpPr>
          <p:cNvPr id="5" name="角丸四角形 4"/>
          <p:cNvSpPr/>
          <p:nvPr/>
        </p:nvSpPr>
        <p:spPr>
          <a:xfrm>
            <a:off x="1475656" y="1916832"/>
            <a:ext cx="7272808" cy="187220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ja-JP" altLang="en-US" sz="2400" dirty="0" smtClean="0">
                <a:solidFill>
                  <a:schemeClr val="tx1"/>
                </a:solidFill>
              </a:rPr>
              <a:t>企業はティーザー広告により、広告に興味・関心を抱かせるのが目的であるため、口コミは消費者自らが発生させるものである。</a:t>
            </a:r>
            <a:endParaRPr lang="en-US" altLang="ja-JP" sz="2400" dirty="0" smtClean="0">
              <a:solidFill>
                <a:schemeClr val="tx1"/>
              </a:solidFill>
            </a:endParaRPr>
          </a:p>
        </p:txBody>
      </p:sp>
      <p:sp>
        <p:nvSpPr>
          <p:cNvPr id="7" name="角丸四角形 6"/>
          <p:cNvSpPr/>
          <p:nvPr/>
        </p:nvSpPr>
        <p:spPr>
          <a:xfrm>
            <a:off x="1403648" y="4581128"/>
            <a:ext cx="7128792" cy="1728192"/>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ja-JP" altLang="en-US" sz="2400" dirty="0" smtClean="0">
                <a:solidFill>
                  <a:schemeClr val="tx1"/>
                </a:solidFill>
              </a:rPr>
              <a:t>また、発生した口コミは企業がティーザー広告の効果を測定するためのものである</a:t>
            </a:r>
            <a:endParaRPr kumimoji="1" lang="ja-JP" altLang="en-US" sz="2400" dirty="0"/>
          </a:p>
        </p:txBody>
      </p:sp>
      <p:sp>
        <p:nvSpPr>
          <p:cNvPr id="8" name="テキスト ボックス 7"/>
          <p:cNvSpPr txBox="1"/>
          <p:nvPr/>
        </p:nvSpPr>
        <p:spPr>
          <a:xfrm>
            <a:off x="539552" y="1412776"/>
            <a:ext cx="3672408" cy="523220"/>
          </a:xfrm>
          <a:prstGeom prst="rect">
            <a:avLst/>
          </a:prstGeom>
          <a:ln w="50800">
            <a:prstDash val="sysDot"/>
          </a:ln>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2800" dirty="0" smtClean="0"/>
              <a:t>☆本研究における定義</a:t>
            </a:r>
            <a:endParaRPr kumimoji="1" lang="en-US" altLang="ja-JP" sz="2800" dirty="0" smtClean="0"/>
          </a:p>
        </p:txBody>
      </p:sp>
      <p:sp>
        <p:nvSpPr>
          <p:cNvPr id="9" name="テキスト ボックス 8"/>
          <p:cNvSpPr txBox="1"/>
          <p:nvPr/>
        </p:nvSpPr>
        <p:spPr>
          <a:xfrm>
            <a:off x="539552" y="4005064"/>
            <a:ext cx="3672408" cy="523220"/>
          </a:xfrm>
          <a:prstGeom prst="rect">
            <a:avLst/>
          </a:prstGeom>
          <a:ln w="50800">
            <a:prstDash val="sysDot"/>
          </a:ln>
        </p:spPr>
        <p:style>
          <a:lnRef idx="2">
            <a:schemeClr val="accent2"/>
          </a:lnRef>
          <a:fillRef idx="1">
            <a:schemeClr val="lt1"/>
          </a:fillRef>
          <a:effectRef idx="0">
            <a:schemeClr val="accent2"/>
          </a:effectRef>
          <a:fontRef idx="minor">
            <a:schemeClr val="dk1"/>
          </a:fontRef>
        </p:style>
        <p:txBody>
          <a:bodyPr wrap="square" rtlCol="0">
            <a:spAutoFit/>
          </a:bodyPr>
          <a:lstStyle/>
          <a:p>
            <a:r>
              <a:rPr kumimoji="1" lang="ja-JP" altLang="en-US" sz="2800" dirty="0" smtClean="0"/>
              <a:t>☆本研究における意義</a:t>
            </a:r>
            <a:endParaRPr kumimoji="1" lang="ja-JP" alt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研究目的</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21</a:t>
            </a:fld>
            <a:endParaRPr lang="ja-JP" altLang="en-US"/>
          </a:p>
        </p:txBody>
      </p:sp>
      <p:sp>
        <p:nvSpPr>
          <p:cNvPr id="6" name="雲 5"/>
          <p:cNvSpPr/>
          <p:nvPr/>
        </p:nvSpPr>
        <p:spPr>
          <a:xfrm>
            <a:off x="179512" y="1268760"/>
            <a:ext cx="8784976" cy="3672408"/>
          </a:xfrm>
          <a:prstGeom prst="cloud">
            <a:avLst/>
          </a:prstGeom>
          <a:solidFill>
            <a:schemeClr val="accent3">
              <a:lumMod val="40000"/>
              <a:lumOff val="60000"/>
            </a:schemeClr>
          </a:solidFill>
          <a:ln w="88900" cmpd="thickThin">
            <a:solidFill>
              <a:schemeClr val="accent3"/>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ja-JP" altLang="en-US" sz="3600" dirty="0" smtClean="0"/>
              <a:t>ティーザー広告が消費者へもたらす効果を明らかにする</a:t>
            </a:r>
            <a:endParaRPr lang="en-US" altLang="ja-JP" sz="3600" dirty="0" smtClean="0"/>
          </a:p>
        </p:txBody>
      </p:sp>
      <p:pic>
        <p:nvPicPr>
          <p:cNvPr id="3074" name="Picture 2" descr="C:\Documents and Settings\bc090051x\Local Settings\Temporary Internet Files\Content.IE5\M9Y3OZ6J\MC900441890[1].wmf"/>
          <p:cNvPicPr>
            <a:picLocks noChangeAspect="1" noChangeArrowheads="1"/>
          </p:cNvPicPr>
          <p:nvPr/>
        </p:nvPicPr>
        <p:blipFill>
          <a:blip r:embed="rId2" cstate="print"/>
          <a:srcRect/>
          <a:stretch>
            <a:fillRect/>
          </a:stretch>
        </p:blipFill>
        <p:spPr bwMode="auto">
          <a:xfrm>
            <a:off x="539552" y="4581128"/>
            <a:ext cx="1612900" cy="178435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ja-JP" altLang="en-US" dirty="0" smtClean="0"/>
              <a:t>消費者購買行動</a:t>
            </a:r>
            <a:endParaRPr kumimoji="1" lang="ja-JP" altLang="en-US" dirty="0"/>
          </a:p>
        </p:txBody>
      </p:sp>
      <p:graphicFrame>
        <p:nvGraphicFramePr>
          <p:cNvPr id="9" name="コンテンツ プレースホルダ 8"/>
          <p:cNvGraphicFramePr>
            <a:graphicFrameLocks noGrp="1"/>
          </p:cNvGraphicFramePr>
          <p:nvPr>
            <p:ph idx="1"/>
          </p:nvPr>
        </p:nvGraphicFramePr>
        <p:xfrm>
          <a:off x="1475656" y="2420888"/>
          <a:ext cx="5851376" cy="41281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22</a:t>
            </a:fld>
            <a:endParaRPr lang="ja-JP" altLang="en-US"/>
          </a:p>
        </p:txBody>
      </p:sp>
      <p:sp>
        <p:nvSpPr>
          <p:cNvPr id="10" name="正方形/長方形 9"/>
          <p:cNvSpPr/>
          <p:nvPr/>
        </p:nvSpPr>
        <p:spPr>
          <a:xfrm>
            <a:off x="611560" y="1412776"/>
            <a:ext cx="7920880" cy="720080"/>
          </a:xfrm>
          <a:prstGeom prst="rect">
            <a:avLst/>
          </a:prstGeom>
          <a:ln w="92075">
            <a:solidFill>
              <a:schemeClr val="accent1"/>
            </a:solidFill>
            <a:prstDash val="sysDot"/>
          </a:ln>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solidFill>
                  <a:schemeClr val="tx1"/>
                </a:solidFill>
              </a:rPr>
              <a:t>消費者への効果として消費者購買行動モデルを考えよう</a:t>
            </a:r>
          </a:p>
        </p:txBody>
      </p:sp>
      <p:sp>
        <p:nvSpPr>
          <p:cNvPr id="7" name="テキスト ボックス 6"/>
          <p:cNvSpPr txBox="1"/>
          <p:nvPr/>
        </p:nvSpPr>
        <p:spPr>
          <a:xfrm>
            <a:off x="6444208" y="6309320"/>
            <a:ext cx="2376264" cy="307777"/>
          </a:xfrm>
          <a:prstGeom prst="rect">
            <a:avLst/>
          </a:prstGeom>
          <a:noFill/>
        </p:spPr>
        <p:txBody>
          <a:bodyPr wrap="square" rtlCol="0">
            <a:spAutoFit/>
          </a:bodyPr>
          <a:lstStyle/>
          <a:p>
            <a:r>
              <a:rPr kumimoji="1" lang="ja-JP" altLang="en-US" sz="1400" dirty="0" smtClean="0"/>
              <a:t>出典：日経広告手帖</a:t>
            </a:r>
            <a:endParaRPr kumimoji="1" lang="ja-JP" altLang="en-US"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ホームベース 20"/>
          <p:cNvSpPr/>
          <p:nvPr/>
        </p:nvSpPr>
        <p:spPr>
          <a:xfrm>
            <a:off x="1115616" y="2348880"/>
            <a:ext cx="1296144" cy="1080120"/>
          </a:xfrm>
          <a:prstGeom prst="homePlate">
            <a:avLst>
              <a:gd name="adj" fmla="val 50735"/>
            </a:avLst>
          </a:prstGeom>
          <a:ln w="88900" cap="rnd" cmpd="thickThin">
            <a:round/>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sz="2400" dirty="0" smtClean="0">
              <a:solidFill>
                <a:schemeClr val="tx1"/>
              </a:solidFill>
            </a:endParaRPr>
          </a:p>
        </p:txBody>
      </p:sp>
      <p:sp>
        <p:nvSpPr>
          <p:cNvPr id="22" name="ホームベース 21"/>
          <p:cNvSpPr/>
          <p:nvPr/>
        </p:nvSpPr>
        <p:spPr>
          <a:xfrm>
            <a:off x="2771800" y="2348880"/>
            <a:ext cx="1296144" cy="1080120"/>
          </a:xfrm>
          <a:prstGeom prst="homePlate">
            <a:avLst>
              <a:gd name="adj" fmla="val 50735"/>
            </a:avLst>
          </a:prstGeom>
          <a:ln w="88900" cap="rnd" cmpd="thickThin">
            <a:round/>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sz="2400" dirty="0" smtClean="0">
              <a:solidFill>
                <a:schemeClr val="tx1"/>
              </a:solidFill>
            </a:endParaRPr>
          </a:p>
        </p:txBody>
      </p:sp>
      <p:sp>
        <p:nvSpPr>
          <p:cNvPr id="23" name="ホームベース 22"/>
          <p:cNvSpPr/>
          <p:nvPr/>
        </p:nvSpPr>
        <p:spPr>
          <a:xfrm>
            <a:off x="6156176" y="2348880"/>
            <a:ext cx="1296144" cy="1080120"/>
          </a:xfrm>
          <a:prstGeom prst="homePlate">
            <a:avLst>
              <a:gd name="adj" fmla="val 50735"/>
            </a:avLst>
          </a:prstGeom>
          <a:ln w="88900" cap="rnd" cmpd="thickThin">
            <a:round/>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sz="2400" dirty="0" smtClean="0">
              <a:solidFill>
                <a:schemeClr val="tx1"/>
              </a:solidFill>
            </a:endParaRPr>
          </a:p>
        </p:txBody>
      </p:sp>
      <p:sp>
        <p:nvSpPr>
          <p:cNvPr id="2" name="タイトル 1"/>
          <p:cNvSpPr>
            <a:spLocks noGrp="1"/>
          </p:cNvSpPr>
          <p:nvPr>
            <p:ph type="title"/>
          </p:nvPr>
        </p:nvSpPr>
        <p:spPr/>
        <p:txBody>
          <a:bodyPr/>
          <a:lstStyle/>
          <a:p>
            <a:r>
              <a:rPr lang="ja-JP" altLang="en-US" smtClean="0"/>
              <a:t>仮説導出①</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23</a:t>
            </a:fld>
            <a:endParaRPr lang="ja-JP" altLang="en-US"/>
          </a:p>
        </p:txBody>
      </p:sp>
      <p:sp>
        <p:nvSpPr>
          <p:cNvPr id="8" name="ホームベース 7"/>
          <p:cNvSpPr/>
          <p:nvPr/>
        </p:nvSpPr>
        <p:spPr>
          <a:xfrm>
            <a:off x="4499992" y="2348880"/>
            <a:ext cx="1296144" cy="1080120"/>
          </a:xfrm>
          <a:prstGeom prst="homePlate">
            <a:avLst>
              <a:gd name="adj" fmla="val 50735"/>
            </a:avLst>
          </a:prstGeom>
          <a:ln w="88900" cap="rnd" cmpd="thickThin">
            <a:round/>
          </a:ln>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0" name="角丸四角形 9"/>
          <p:cNvSpPr/>
          <p:nvPr/>
        </p:nvSpPr>
        <p:spPr>
          <a:xfrm>
            <a:off x="323528" y="4437112"/>
            <a:ext cx="8640960" cy="2016224"/>
          </a:xfrm>
          <a:prstGeom prst="roundRect">
            <a:avLst/>
          </a:prstGeom>
          <a:ln w="63500" cmpd="thickThin"/>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solidFill>
                  <a:schemeClr val="tx1"/>
                </a:solidFill>
              </a:rPr>
              <a:t>ティーザー広告は</a:t>
            </a:r>
            <a:endParaRPr kumimoji="1" lang="en-US" altLang="ja-JP" sz="2400" dirty="0" smtClean="0">
              <a:solidFill>
                <a:schemeClr val="tx1"/>
              </a:solidFill>
            </a:endParaRPr>
          </a:p>
          <a:p>
            <a:pPr algn="ctr"/>
            <a:r>
              <a:rPr kumimoji="1" lang="ja-JP" altLang="en-US" sz="2400" u="sng" dirty="0" smtClean="0">
                <a:solidFill>
                  <a:schemeClr val="tx1"/>
                </a:solidFill>
              </a:rPr>
              <a:t>「広告に</a:t>
            </a:r>
            <a:r>
              <a:rPr lang="ja-JP" altLang="en-US" sz="2400" u="sng" dirty="0" smtClean="0"/>
              <a:t>対して興味・関心を消費者に抱かせる購買行動」</a:t>
            </a:r>
            <a:r>
              <a:rPr lang="ja-JP" altLang="en-US" sz="2400" dirty="0" smtClean="0"/>
              <a:t>として</a:t>
            </a:r>
          </a:p>
          <a:p>
            <a:pPr algn="ctr"/>
            <a:r>
              <a:rPr kumimoji="1" lang="ja-JP" altLang="en-US" sz="2400" dirty="0" smtClean="0">
                <a:solidFill>
                  <a:schemeClr val="tx1"/>
                </a:solidFill>
              </a:rPr>
              <a:t>ＡＩＳＡＳモデルの前に</a:t>
            </a:r>
            <a:r>
              <a:rPr kumimoji="1" lang="ja-JP" altLang="en-US" sz="2400" dirty="0" smtClean="0">
                <a:solidFill>
                  <a:schemeClr val="bg2">
                    <a:lumMod val="50000"/>
                  </a:schemeClr>
                </a:solidFill>
              </a:rPr>
              <a:t>“注意→興味→共有→調査”</a:t>
            </a:r>
            <a:r>
              <a:rPr kumimoji="1" lang="ja-JP" altLang="en-US" sz="2400" dirty="0" smtClean="0">
                <a:solidFill>
                  <a:schemeClr val="tx1"/>
                </a:solidFill>
              </a:rPr>
              <a:t>が入るのではないかと考えた。</a:t>
            </a:r>
          </a:p>
        </p:txBody>
      </p:sp>
      <p:sp>
        <p:nvSpPr>
          <p:cNvPr id="5" name="テキスト ボックス 4"/>
          <p:cNvSpPr txBox="1"/>
          <p:nvPr/>
        </p:nvSpPr>
        <p:spPr>
          <a:xfrm>
            <a:off x="1331640" y="2348880"/>
            <a:ext cx="8604448" cy="1015663"/>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a:t>
            </a:r>
            <a:r>
              <a:rPr lang="ja-JP" alt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kumimoji="1" lang="ja-JP" altLang="en-US" sz="6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Ｉ　 　Ｓ　 　Ｓ　　　　　　</a:t>
            </a:r>
            <a:endParaRPr kumimoji="1" lang="ja-JP" altLang="en-US" sz="6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1" name="ホームベース 10"/>
          <p:cNvSpPr/>
          <p:nvPr/>
        </p:nvSpPr>
        <p:spPr>
          <a:xfrm>
            <a:off x="4355976" y="3645024"/>
            <a:ext cx="936104"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2" name="ホームベース 11"/>
          <p:cNvSpPr/>
          <p:nvPr/>
        </p:nvSpPr>
        <p:spPr>
          <a:xfrm>
            <a:off x="5292080" y="3645024"/>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3" name="ホームベース 12"/>
          <p:cNvSpPr/>
          <p:nvPr/>
        </p:nvSpPr>
        <p:spPr>
          <a:xfrm>
            <a:off x="6228184" y="3645024"/>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4" name="ホームベース 13"/>
          <p:cNvSpPr/>
          <p:nvPr/>
        </p:nvSpPr>
        <p:spPr>
          <a:xfrm>
            <a:off x="7092280" y="3645024"/>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5" name="ホームベース 14"/>
          <p:cNvSpPr/>
          <p:nvPr/>
        </p:nvSpPr>
        <p:spPr>
          <a:xfrm>
            <a:off x="8028384" y="3645024"/>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6" name="テキスト ボックス 15"/>
          <p:cNvSpPr txBox="1"/>
          <p:nvPr/>
        </p:nvSpPr>
        <p:spPr>
          <a:xfrm>
            <a:off x="4499992" y="3769876"/>
            <a:ext cx="5256584"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角丸四角形 19"/>
          <p:cNvSpPr/>
          <p:nvPr/>
        </p:nvSpPr>
        <p:spPr>
          <a:xfrm>
            <a:off x="1259632" y="1484784"/>
            <a:ext cx="6264696" cy="576064"/>
          </a:xfrm>
          <a:prstGeom prst="roundRect">
            <a:avLst/>
          </a:prstGeom>
          <a:ln w="50800">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000" u="sng" dirty="0" smtClean="0">
                <a:solidFill>
                  <a:schemeClr val="tx1"/>
                </a:solidFill>
              </a:rPr>
              <a:t>広告に</a:t>
            </a:r>
            <a:r>
              <a:rPr lang="ja-JP" altLang="en-US" sz="2000" u="sng" dirty="0" smtClean="0"/>
              <a:t>対して興味・関心を消費者に抱かせる購買行動</a:t>
            </a:r>
            <a:endParaRPr kumimoji="1" lang="ja-JP" altLang="en-US" sz="2000" dirty="0" smtClean="0">
              <a:solidFill>
                <a:schemeClr val="tx1"/>
              </a:solidFill>
            </a:endParaRPr>
          </a:p>
        </p:txBody>
      </p:sp>
      <p:sp>
        <p:nvSpPr>
          <p:cNvPr id="19" name="左中かっこ 18"/>
          <p:cNvSpPr/>
          <p:nvPr/>
        </p:nvSpPr>
        <p:spPr>
          <a:xfrm rot="5400000">
            <a:off x="3995936" y="-1395536"/>
            <a:ext cx="468052" cy="7236804"/>
          </a:xfrm>
          <a:prstGeom prst="leftBrace">
            <a:avLst>
              <a:gd name="adj1" fmla="val 50350"/>
              <a:gd name="adj2" fmla="val 49882"/>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仮説導出①</a:t>
            </a:r>
            <a:endParaRPr kumimoji="1" lang="ja-JP" altLang="en-US" dirty="0"/>
          </a:p>
        </p:txBody>
      </p:sp>
      <p:sp>
        <p:nvSpPr>
          <p:cNvPr id="3" name="コンテンツ プレースホルダ 2"/>
          <p:cNvSpPr>
            <a:spLocks noGrp="1"/>
          </p:cNvSpPr>
          <p:nvPr>
            <p:ph idx="1"/>
          </p:nvPr>
        </p:nvSpPr>
        <p:spPr>
          <a:xfrm>
            <a:off x="683568" y="1700808"/>
            <a:ext cx="8206680" cy="5040560"/>
          </a:xfrm>
          <a:ln w="38100"/>
        </p:spPr>
        <p:style>
          <a:lnRef idx="2">
            <a:schemeClr val="accent3"/>
          </a:lnRef>
          <a:fillRef idx="1">
            <a:schemeClr val="lt1"/>
          </a:fillRef>
          <a:effectRef idx="0">
            <a:schemeClr val="accent3"/>
          </a:effectRef>
          <a:fontRef idx="minor">
            <a:schemeClr val="dk1"/>
          </a:fontRef>
        </p:style>
        <p:txBody>
          <a:bodyPr/>
          <a:lstStyle/>
          <a:p>
            <a:endParaRPr lang="en-US" altLang="ja-JP" sz="800" dirty="0" smtClean="0"/>
          </a:p>
          <a:p>
            <a:r>
              <a:rPr lang="ja-JP" altLang="en-US" sz="2400" dirty="0" smtClean="0"/>
              <a:t>消費者が満足して製品選択をするための十分な情報が不足しているとき</a:t>
            </a:r>
          </a:p>
          <a:p>
            <a:r>
              <a:rPr lang="ja-JP" altLang="en-US" sz="2400" dirty="0" smtClean="0"/>
              <a:t>製品の客観的な基準による評価が複雑で困難なときゆえに、他人の経験が「代理の使用」として使えるとき</a:t>
            </a:r>
          </a:p>
          <a:p>
            <a:r>
              <a:rPr lang="ja-JP" altLang="en-US" sz="2400" dirty="0" smtClean="0"/>
              <a:t>製品またはサービスを評価する能力を欠いていると思うとき</a:t>
            </a:r>
          </a:p>
          <a:p>
            <a:r>
              <a:rPr lang="ja-JP" altLang="en-US" sz="2400" dirty="0" smtClean="0"/>
              <a:t>他の情報源で信頼性が低いと知覚されるとき</a:t>
            </a:r>
          </a:p>
          <a:p>
            <a:r>
              <a:rPr lang="ja-JP" altLang="en-US" sz="2400" dirty="0" smtClean="0"/>
              <a:t>影響力のある人が他の情報源より利用しやすく、時間の努力と節約になるとき</a:t>
            </a:r>
          </a:p>
          <a:p>
            <a:r>
              <a:rPr lang="ja-JP" altLang="en-US" sz="2400" dirty="0" smtClean="0"/>
              <a:t>伝達者と受け手との間に強い社会的関係があるとき</a:t>
            </a:r>
          </a:p>
          <a:p>
            <a:r>
              <a:rPr lang="ja-JP" altLang="en-US" sz="2400" dirty="0" smtClean="0"/>
              <a:t>個人が社会的承認に対する強い欲求をもつとき</a:t>
            </a:r>
          </a:p>
          <a:p>
            <a:pPr>
              <a:buNone/>
            </a:pPr>
            <a:r>
              <a:rPr lang="ja-JP" altLang="en-US" sz="2400" dirty="0" smtClean="0"/>
              <a:t>　　　　　➸上記のうち１つ以上が満たされるときに発生する</a:t>
            </a:r>
            <a:endParaRPr kumimoji="1" lang="ja-JP" altLang="en-US" sz="2400"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24</a:t>
            </a:fld>
            <a:endParaRPr lang="ja-JP" altLang="en-US"/>
          </a:p>
        </p:txBody>
      </p:sp>
      <p:sp>
        <p:nvSpPr>
          <p:cNvPr id="6" name="テキスト ボックス 5"/>
          <p:cNvSpPr txBox="1"/>
          <p:nvPr/>
        </p:nvSpPr>
        <p:spPr>
          <a:xfrm>
            <a:off x="6156176" y="6433591"/>
            <a:ext cx="2664512" cy="307777"/>
          </a:xfrm>
          <a:prstGeom prst="rect">
            <a:avLst/>
          </a:prstGeom>
          <a:noFill/>
        </p:spPr>
        <p:txBody>
          <a:bodyPr wrap="none" rtlCol="0">
            <a:spAutoFit/>
          </a:bodyPr>
          <a:lstStyle/>
          <a:p>
            <a:r>
              <a:rPr lang="en-US" altLang="ja-JP" sz="1400" dirty="0" err="1" smtClean="0"/>
              <a:t>Engel,Blackwell&amp;Miniard</a:t>
            </a:r>
            <a:r>
              <a:rPr lang="en-US" altLang="ja-JP" sz="1400" dirty="0" smtClean="0"/>
              <a:t>(1995)</a:t>
            </a:r>
            <a:endParaRPr kumimoji="1" lang="ja-JP" altLang="en-US" sz="1400" dirty="0"/>
          </a:p>
        </p:txBody>
      </p:sp>
      <p:sp>
        <p:nvSpPr>
          <p:cNvPr id="7" name="対角する 2 つの角を切り取った四角形 6"/>
          <p:cNvSpPr/>
          <p:nvPr/>
        </p:nvSpPr>
        <p:spPr>
          <a:xfrm>
            <a:off x="251520" y="1268760"/>
            <a:ext cx="3384376" cy="576064"/>
          </a:xfrm>
          <a:prstGeom prst="snip2DiagRect">
            <a:avLst>
              <a:gd name="adj1" fmla="val 0"/>
              <a:gd name="adj2" fmla="val 3798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2800" dirty="0" smtClean="0"/>
              <a:t>クチコミの発生条件</a:t>
            </a:r>
            <a:endParaRPr kumimoji="1" lang="ja-JP" altLang="en-US" sz="2800" dirty="0"/>
          </a:p>
        </p:txBody>
      </p:sp>
      <p:sp>
        <p:nvSpPr>
          <p:cNvPr id="8" name="円/楕円 7"/>
          <p:cNvSpPr/>
          <p:nvPr/>
        </p:nvSpPr>
        <p:spPr>
          <a:xfrm>
            <a:off x="395536" y="1628800"/>
            <a:ext cx="8568952" cy="1224136"/>
          </a:xfrm>
          <a:prstGeom prst="ellipse">
            <a:avLst/>
          </a:prstGeom>
          <a:noFill/>
          <a:ln w="50800">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mph" presetSubtype="1" nodeType="clickEffect">
                                  <p:stCondLst>
                                    <p:cond delay="0"/>
                                  </p:stCondLst>
                                  <p:childTnLst>
                                    <p:set>
                                      <p:cBhvr override="childStyle">
                                        <p:cTn id="6" dur="indefinite"/>
                                        <p:tgtEl>
                                          <p:spTgt spid="3">
                                            <p:txEl>
                                              <p:pRg st="1" end="1"/>
                                            </p:txEl>
                                          </p:spTgt>
                                        </p:tgtEl>
                                        <p:attrNameLst>
                                          <p:attrName>style.fontStyle</p:attrName>
                                        </p:attrNameLst>
                                      </p:cBhvr>
                                      <p:to>
                                        <p:strVal val="normal"/>
                                      </p:to>
                                    </p:set>
                                    <p:set>
                                      <p:cBhvr override="childStyle">
                                        <p:cTn id="7" dur="indefinite"/>
                                        <p:tgtEl>
                                          <p:spTgt spid="3">
                                            <p:txEl>
                                              <p:pRg st="1" end="1"/>
                                            </p:txEl>
                                          </p:spTgt>
                                        </p:tgtEl>
                                        <p:attrNameLst>
                                          <p:attrName>style.fontWeight</p:attrName>
                                        </p:attrNameLst>
                                      </p:cBhvr>
                                      <p:to>
                                        <p:strVal val="bold"/>
                                      </p:to>
                                    </p:set>
                                    <p:set>
                                      <p:cBhvr override="childStyle">
                                        <p:cTn id="8" dur="indefinite"/>
                                        <p:tgtEl>
                                          <p:spTgt spid="3">
                                            <p:txEl>
                                              <p:pRg st="1" end="1"/>
                                            </p:txEl>
                                          </p:spTgt>
                                        </p:tgtEl>
                                        <p:attrNameLst>
                                          <p:attrName>style.textDecorationUnderline</p:attrName>
                                        </p:attrNameLst>
                                      </p:cBhvr>
                                      <p:to>
                                        <p:strVal val="false"/>
                                      </p:to>
                                    </p:set>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タイトル 21"/>
          <p:cNvSpPr>
            <a:spLocks noGrp="1"/>
          </p:cNvSpPr>
          <p:nvPr>
            <p:ph type="title"/>
          </p:nvPr>
        </p:nvSpPr>
        <p:spPr/>
        <p:txBody>
          <a:bodyPr/>
          <a:lstStyle/>
          <a:p>
            <a:r>
              <a:rPr lang="ja-JP" altLang="en-US" dirty="0" smtClean="0"/>
              <a:t>仮説導出①</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25</a:t>
            </a:fld>
            <a:endParaRPr lang="ja-JP" altLang="en-US" dirty="0"/>
          </a:p>
        </p:txBody>
      </p:sp>
      <p:sp>
        <p:nvSpPr>
          <p:cNvPr id="4" name="ホームベース 3"/>
          <p:cNvSpPr/>
          <p:nvPr/>
        </p:nvSpPr>
        <p:spPr>
          <a:xfrm>
            <a:off x="107504" y="234888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 name="ホームベース 4"/>
          <p:cNvSpPr/>
          <p:nvPr/>
        </p:nvSpPr>
        <p:spPr>
          <a:xfrm>
            <a:off x="1547664" y="234888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6" name="ホームベース 5"/>
          <p:cNvSpPr/>
          <p:nvPr/>
        </p:nvSpPr>
        <p:spPr>
          <a:xfrm>
            <a:off x="3059832" y="234888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7" name="ホームベース 6"/>
          <p:cNvSpPr/>
          <p:nvPr/>
        </p:nvSpPr>
        <p:spPr>
          <a:xfrm>
            <a:off x="4499992" y="2348880"/>
            <a:ext cx="1440160" cy="720080"/>
          </a:xfrm>
          <a:prstGeom prst="homePlate">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 name="ホームベース 7"/>
          <p:cNvSpPr/>
          <p:nvPr/>
        </p:nvSpPr>
        <p:spPr>
          <a:xfrm>
            <a:off x="3491880" y="3789040"/>
            <a:ext cx="936104"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9" name="ホームベース 8"/>
          <p:cNvSpPr/>
          <p:nvPr/>
        </p:nvSpPr>
        <p:spPr>
          <a:xfrm>
            <a:off x="4427984" y="378904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508774" y="3212976"/>
            <a:ext cx="492443" cy="792088"/>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11" name="テキスト ボックス 10"/>
          <p:cNvSpPr txBox="1"/>
          <p:nvPr/>
        </p:nvSpPr>
        <p:spPr>
          <a:xfrm>
            <a:off x="1876926" y="3212976"/>
            <a:ext cx="492443" cy="864096"/>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12" name="テキスト ボックス 11"/>
          <p:cNvSpPr txBox="1"/>
          <p:nvPr/>
        </p:nvSpPr>
        <p:spPr>
          <a:xfrm>
            <a:off x="3419872" y="3140968"/>
            <a:ext cx="492443" cy="1008112"/>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13" name="テキスト ボックス 12"/>
          <p:cNvSpPr txBox="1"/>
          <p:nvPr/>
        </p:nvSpPr>
        <p:spPr>
          <a:xfrm>
            <a:off x="4860032" y="3140968"/>
            <a:ext cx="492443" cy="792088"/>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sp>
        <p:nvSpPr>
          <p:cNvPr id="14" name="正方形/長方形 13"/>
          <p:cNvSpPr/>
          <p:nvPr/>
        </p:nvSpPr>
        <p:spPr>
          <a:xfrm>
            <a:off x="107504" y="1628800"/>
            <a:ext cx="2520280"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ティーザー広告の場合</a:t>
            </a:r>
            <a:endParaRPr kumimoji="1" lang="ja-JP" altLang="en-US" dirty="0"/>
          </a:p>
        </p:txBody>
      </p:sp>
      <p:sp>
        <p:nvSpPr>
          <p:cNvPr id="16" name="ホームベース 15"/>
          <p:cNvSpPr/>
          <p:nvPr/>
        </p:nvSpPr>
        <p:spPr>
          <a:xfrm>
            <a:off x="5364088" y="378904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7" name="ホームベース 16"/>
          <p:cNvSpPr/>
          <p:nvPr/>
        </p:nvSpPr>
        <p:spPr>
          <a:xfrm>
            <a:off x="6228184" y="378904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8" name="ホームベース 17"/>
          <p:cNvSpPr/>
          <p:nvPr/>
        </p:nvSpPr>
        <p:spPr>
          <a:xfrm>
            <a:off x="7164288" y="378904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9" name="テキスト ボックス 18"/>
          <p:cNvSpPr txBox="1"/>
          <p:nvPr/>
        </p:nvSpPr>
        <p:spPr>
          <a:xfrm>
            <a:off x="539552" y="2299519"/>
            <a:ext cx="860444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テキスト ボックス 19"/>
          <p:cNvSpPr txBox="1"/>
          <p:nvPr/>
        </p:nvSpPr>
        <p:spPr>
          <a:xfrm>
            <a:off x="3635896" y="3841884"/>
            <a:ext cx="5256584"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3" name="角丸四角形 22"/>
          <p:cNvSpPr/>
          <p:nvPr/>
        </p:nvSpPr>
        <p:spPr>
          <a:xfrm>
            <a:off x="395536" y="4797152"/>
            <a:ext cx="7992888" cy="1512168"/>
          </a:xfrm>
          <a:prstGeom prst="roundRect">
            <a:avLst/>
          </a:prstGeom>
          <a:ln w="88900" cmpd="thickThin">
            <a:prstDash val="solid"/>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solidFill>
                  <a:schemeClr val="tx1"/>
                </a:solidFill>
              </a:rPr>
              <a:t>ティーザー広告の購買モデルにおいて</a:t>
            </a:r>
            <a:endParaRPr lang="en-US" altLang="ja-JP" sz="2400" dirty="0" smtClean="0">
              <a:solidFill>
                <a:schemeClr val="tx1"/>
              </a:solidFill>
            </a:endParaRPr>
          </a:p>
          <a:p>
            <a:pPr algn="ctr"/>
            <a:r>
              <a:rPr lang="ja-JP" altLang="en-US" sz="2400" dirty="0" smtClean="0">
                <a:solidFill>
                  <a:schemeClr val="tx1"/>
                </a:solidFill>
              </a:rPr>
              <a:t>“</a:t>
            </a:r>
            <a:r>
              <a:rPr lang="en-US" altLang="ja-JP" sz="2400" dirty="0" smtClean="0">
                <a:solidFill>
                  <a:schemeClr val="tx1"/>
                </a:solidFill>
              </a:rPr>
              <a:t>AISS</a:t>
            </a:r>
            <a:r>
              <a:rPr lang="ja-JP" altLang="en-US" sz="2400" dirty="0" smtClean="0">
                <a:solidFill>
                  <a:schemeClr val="tx1"/>
                </a:solidFill>
              </a:rPr>
              <a:t>”の「</a:t>
            </a:r>
            <a:r>
              <a:rPr kumimoji="1" lang="ja-JP" altLang="en-US" sz="2400" dirty="0" smtClean="0">
                <a:solidFill>
                  <a:schemeClr val="tx1"/>
                </a:solidFill>
              </a:rPr>
              <a:t>共有」の部分で</a:t>
            </a:r>
            <a:r>
              <a:rPr lang="ja-JP" altLang="en-US" sz="2400" dirty="0" smtClean="0">
                <a:solidFill>
                  <a:schemeClr val="tx1"/>
                </a:solidFill>
              </a:rPr>
              <a:t>口コミが発生している</a:t>
            </a:r>
            <a:endParaRPr kumimoji="1" lang="ja-JP" altLang="en-US" sz="2400" dirty="0" smtClean="0">
              <a:solidFill>
                <a:schemeClr val="tx1"/>
              </a:solidFill>
            </a:endParaRPr>
          </a:p>
        </p:txBody>
      </p:sp>
      <p:sp>
        <p:nvSpPr>
          <p:cNvPr id="21" name="雲形吹き出し 20"/>
          <p:cNvSpPr/>
          <p:nvPr/>
        </p:nvSpPr>
        <p:spPr>
          <a:xfrm>
            <a:off x="6084168" y="1340768"/>
            <a:ext cx="2736304" cy="1152128"/>
          </a:xfrm>
          <a:prstGeom prst="cloudCallout">
            <a:avLst>
              <a:gd name="adj1" fmla="val -57688"/>
              <a:gd name="adj2" fmla="val 52753"/>
            </a:avLst>
          </a:prstGeom>
          <a:ln w="1905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smtClean="0"/>
              <a:t>口コミ発生</a:t>
            </a:r>
            <a:endParaRPr kumimoji="1" lang="ja-JP" altLang="en-US" sz="28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404664"/>
            <a:ext cx="7772400" cy="914400"/>
          </a:xfrm>
        </p:spPr>
        <p:txBody>
          <a:bodyPr/>
          <a:lstStyle/>
          <a:p>
            <a:r>
              <a:rPr kumimoji="1" lang="ja-JP" altLang="en-US" dirty="0" smtClean="0"/>
              <a:t>仮説導出①</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26</a:t>
            </a:fld>
            <a:endParaRPr lang="ja-JP" altLang="en-US"/>
          </a:p>
        </p:txBody>
      </p:sp>
      <p:sp>
        <p:nvSpPr>
          <p:cNvPr id="21" name="角丸四角形 20"/>
          <p:cNvSpPr/>
          <p:nvPr/>
        </p:nvSpPr>
        <p:spPr>
          <a:xfrm>
            <a:off x="539552" y="4365104"/>
            <a:ext cx="7632848" cy="1944216"/>
          </a:xfrm>
          <a:prstGeom prst="roundRect">
            <a:avLst/>
          </a:prstGeom>
          <a:ln w="88900" cmpd="thickThin"/>
        </p:spPr>
        <p:style>
          <a:lnRef idx="2">
            <a:schemeClr val="accent3"/>
          </a:lnRef>
          <a:fillRef idx="1">
            <a:schemeClr val="lt1"/>
          </a:fillRef>
          <a:effectRef idx="0">
            <a:schemeClr val="accent3"/>
          </a:effectRef>
          <a:fontRef idx="minor">
            <a:schemeClr val="dk1"/>
          </a:fontRef>
        </p:style>
        <p:txBody>
          <a:bodyPr rtlCol="0" anchor="ctr"/>
          <a:lstStyle/>
          <a:p>
            <a:pPr algn="ctr"/>
            <a:r>
              <a:rPr lang="en-US" altLang="ja-JP" sz="2400" dirty="0" smtClean="0"/>
              <a:t>“AISAS”</a:t>
            </a:r>
            <a:r>
              <a:rPr lang="ja-JP" altLang="en-US" sz="2400" dirty="0" smtClean="0"/>
              <a:t>の法則では、“</a:t>
            </a:r>
            <a:r>
              <a:rPr lang="ja-JP" altLang="en-US" sz="2400" dirty="0" smtClean="0">
                <a:solidFill>
                  <a:schemeClr val="accent4">
                    <a:lumMod val="75000"/>
                  </a:schemeClr>
                </a:solidFill>
              </a:rPr>
              <a:t>共有</a:t>
            </a:r>
            <a:r>
              <a:rPr lang="ja-JP" altLang="en-US" sz="2400" dirty="0" smtClean="0"/>
              <a:t>”で個人と周囲の人々との情報共有があることを重視しており、</a:t>
            </a:r>
            <a:endParaRPr lang="en-US" altLang="ja-JP" sz="2400" dirty="0" smtClean="0"/>
          </a:p>
          <a:p>
            <a:pPr algn="ctr"/>
            <a:r>
              <a:rPr lang="ja-JP" altLang="en-US" sz="2400" dirty="0" smtClean="0"/>
              <a:t>循環的な商品情報の広がりを考慮した</a:t>
            </a:r>
            <a:endParaRPr lang="en-US" altLang="ja-JP" sz="2400" dirty="0" smtClean="0"/>
          </a:p>
          <a:p>
            <a:pPr algn="ctr"/>
            <a:r>
              <a:rPr lang="ja-JP" altLang="en-US" sz="2400" dirty="0" smtClean="0"/>
              <a:t>モデルとなっている。</a:t>
            </a:r>
            <a:endParaRPr kumimoji="1" lang="ja-JP" altLang="en-US" sz="2400" dirty="0" smtClean="0">
              <a:solidFill>
                <a:schemeClr val="tx1"/>
              </a:solidFill>
            </a:endParaRPr>
          </a:p>
        </p:txBody>
      </p:sp>
      <p:sp>
        <p:nvSpPr>
          <p:cNvPr id="22" name="テキスト ボックス 21"/>
          <p:cNvSpPr txBox="1"/>
          <p:nvPr/>
        </p:nvSpPr>
        <p:spPr>
          <a:xfrm>
            <a:off x="6300192" y="5949280"/>
            <a:ext cx="1944216" cy="276999"/>
          </a:xfrm>
          <a:prstGeom prst="rect">
            <a:avLst/>
          </a:prstGeom>
          <a:noFill/>
        </p:spPr>
        <p:txBody>
          <a:bodyPr wrap="square" rtlCol="0">
            <a:spAutoFit/>
          </a:bodyPr>
          <a:lstStyle/>
          <a:p>
            <a:r>
              <a:rPr lang="ja-JP" altLang="en-US" sz="1200" dirty="0" smtClean="0"/>
              <a:t>出典：</a:t>
            </a:r>
            <a:r>
              <a:rPr lang="en-US" altLang="ja-JP" sz="1200" dirty="0" smtClean="0"/>
              <a:t>Biz</a:t>
            </a:r>
            <a:r>
              <a:rPr lang="ja-JP" altLang="en-US" sz="1200" dirty="0" smtClean="0"/>
              <a:t> </a:t>
            </a:r>
            <a:r>
              <a:rPr lang="en-US" altLang="ja-JP" sz="1200" dirty="0" smtClean="0"/>
              <a:t>college</a:t>
            </a:r>
            <a:endParaRPr kumimoji="1" lang="ja-JP" altLang="en-US" sz="1200" dirty="0"/>
          </a:p>
        </p:txBody>
      </p:sp>
      <p:sp>
        <p:nvSpPr>
          <p:cNvPr id="24" name="右カーブ矢印 23"/>
          <p:cNvSpPr/>
          <p:nvPr/>
        </p:nvSpPr>
        <p:spPr>
          <a:xfrm rot="5400000">
            <a:off x="3630176" y="-1101784"/>
            <a:ext cx="947544" cy="6264696"/>
          </a:xfrm>
          <a:prstGeom prst="curvedRightArrow">
            <a:avLst>
              <a:gd name="adj1" fmla="val 42734"/>
              <a:gd name="adj2" fmla="val 105446"/>
              <a:gd name="adj3" fmla="val 37217"/>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26" name="テキスト ボックス 25"/>
          <p:cNvSpPr txBox="1"/>
          <p:nvPr/>
        </p:nvSpPr>
        <p:spPr>
          <a:xfrm>
            <a:off x="3563888" y="1556792"/>
            <a:ext cx="1584176" cy="707886"/>
          </a:xfrm>
          <a:prstGeom prst="rect">
            <a:avLst/>
          </a:prstGeom>
          <a:noFill/>
        </p:spPr>
        <p:txBody>
          <a:bodyPr wrap="square" rtlCol="0">
            <a:spAutoFit/>
          </a:bodyPr>
          <a:lstStyle/>
          <a:p>
            <a:r>
              <a:rPr kumimoji="1" lang="ja-JP" altLang="en-US" sz="4000" dirty="0" smtClean="0">
                <a:solidFill>
                  <a:srgbClr val="FF0000"/>
                </a:solidFill>
              </a:rPr>
              <a:t>循環</a:t>
            </a:r>
            <a:endParaRPr kumimoji="1" lang="ja-JP" altLang="en-US" sz="4000" dirty="0">
              <a:solidFill>
                <a:srgbClr val="FF0000"/>
              </a:solidFill>
            </a:endParaRPr>
          </a:p>
        </p:txBody>
      </p:sp>
      <p:grpSp>
        <p:nvGrpSpPr>
          <p:cNvPr id="3" name="グループ化 38"/>
          <p:cNvGrpSpPr/>
          <p:nvPr/>
        </p:nvGrpSpPr>
        <p:grpSpPr>
          <a:xfrm>
            <a:off x="467544" y="2564904"/>
            <a:ext cx="7704856" cy="2232248"/>
            <a:chOff x="611560" y="1916832"/>
            <a:chExt cx="7704856" cy="2232248"/>
          </a:xfrm>
        </p:grpSpPr>
        <p:sp>
          <p:nvSpPr>
            <p:cNvPr id="28" name="ホームベース 27"/>
            <p:cNvSpPr/>
            <p:nvPr/>
          </p:nvSpPr>
          <p:spPr>
            <a:xfrm>
              <a:off x="611560" y="1916832"/>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9" name="ホームベース 28"/>
            <p:cNvSpPr/>
            <p:nvPr/>
          </p:nvSpPr>
          <p:spPr>
            <a:xfrm>
              <a:off x="2123728" y="1916832"/>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0" name="ホームベース 29"/>
            <p:cNvSpPr/>
            <p:nvPr/>
          </p:nvSpPr>
          <p:spPr>
            <a:xfrm>
              <a:off x="3779912" y="1916832"/>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1" name="ホームベース 30"/>
            <p:cNvSpPr/>
            <p:nvPr/>
          </p:nvSpPr>
          <p:spPr>
            <a:xfrm>
              <a:off x="5292080" y="1916832"/>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2" name="ホームベース 31"/>
            <p:cNvSpPr/>
            <p:nvPr/>
          </p:nvSpPr>
          <p:spPr>
            <a:xfrm>
              <a:off x="6876256" y="1916832"/>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3" name="テキスト ボックス 32"/>
            <p:cNvSpPr txBox="1"/>
            <p:nvPr/>
          </p:nvSpPr>
          <p:spPr>
            <a:xfrm>
              <a:off x="971600" y="1916832"/>
              <a:ext cx="684076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4" name="テキスト ボックス 33"/>
            <p:cNvSpPr txBox="1"/>
            <p:nvPr/>
          </p:nvSpPr>
          <p:spPr>
            <a:xfrm>
              <a:off x="1033156" y="2780928"/>
              <a:ext cx="492443" cy="1368152"/>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35" name="テキスト ボックス 34"/>
            <p:cNvSpPr txBox="1"/>
            <p:nvPr/>
          </p:nvSpPr>
          <p:spPr>
            <a:xfrm>
              <a:off x="2452990" y="2780928"/>
              <a:ext cx="492443" cy="1008112"/>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36" name="テキスト ボックス 35"/>
            <p:cNvSpPr txBox="1"/>
            <p:nvPr/>
          </p:nvSpPr>
          <p:spPr>
            <a:xfrm>
              <a:off x="4109174" y="2780928"/>
              <a:ext cx="492443" cy="720080"/>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37" name="テキスト ボックス 36"/>
            <p:cNvSpPr txBox="1"/>
            <p:nvPr/>
          </p:nvSpPr>
          <p:spPr>
            <a:xfrm>
              <a:off x="5693350" y="2780928"/>
              <a:ext cx="492443" cy="1008112"/>
            </a:xfrm>
            <a:prstGeom prst="rect">
              <a:avLst/>
            </a:prstGeom>
            <a:noFill/>
          </p:spPr>
          <p:txBody>
            <a:bodyPr vert="eaVert" wrap="square" rtlCol="0">
              <a:spAutoFit/>
            </a:bodyPr>
            <a:lstStyle/>
            <a:p>
              <a:r>
                <a:rPr lang="ja-JP" altLang="en-US" sz="2000" dirty="0" smtClean="0"/>
                <a:t>行動</a:t>
              </a:r>
              <a:endParaRPr kumimoji="1" lang="ja-JP" altLang="en-US" sz="2000" dirty="0"/>
            </a:p>
          </p:txBody>
        </p:sp>
        <p:sp>
          <p:nvSpPr>
            <p:cNvPr id="38" name="テキスト ボックス 37"/>
            <p:cNvSpPr txBox="1"/>
            <p:nvPr/>
          </p:nvSpPr>
          <p:spPr>
            <a:xfrm>
              <a:off x="7205518" y="2780928"/>
              <a:ext cx="492443" cy="864096"/>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ホームベース 35"/>
          <p:cNvSpPr/>
          <p:nvPr/>
        </p:nvSpPr>
        <p:spPr>
          <a:xfrm>
            <a:off x="7524328" y="393305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仮説導出①</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27</a:t>
            </a:fld>
            <a:endParaRPr lang="ja-JP" altLang="en-US"/>
          </a:p>
        </p:txBody>
      </p:sp>
      <p:grpSp>
        <p:nvGrpSpPr>
          <p:cNvPr id="3" name="グループ化 20"/>
          <p:cNvGrpSpPr/>
          <p:nvPr/>
        </p:nvGrpSpPr>
        <p:grpSpPr>
          <a:xfrm>
            <a:off x="467544" y="2492896"/>
            <a:ext cx="9036496" cy="2304256"/>
            <a:chOff x="107504" y="1988840"/>
            <a:chExt cx="9036496" cy="2304256"/>
          </a:xfrm>
        </p:grpSpPr>
        <p:sp>
          <p:nvSpPr>
            <p:cNvPr id="22" name="ホームベース 21"/>
            <p:cNvSpPr/>
            <p:nvPr/>
          </p:nvSpPr>
          <p:spPr>
            <a:xfrm>
              <a:off x="107504"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3" name="ホームベース 22"/>
            <p:cNvSpPr/>
            <p:nvPr/>
          </p:nvSpPr>
          <p:spPr>
            <a:xfrm>
              <a:off x="1547664"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4" name="ホームベース 23"/>
            <p:cNvSpPr/>
            <p:nvPr/>
          </p:nvSpPr>
          <p:spPr>
            <a:xfrm>
              <a:off x="4572000"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5" name="ホームベース 24"/>
            <p:cNvSpPr/>
            <p:nvPr/>
          </p:nvSpPr>
          <p:spPr>
            <a:xfrm>
              <a:off x="3059832" y="1988840"/>
              <a:ext cx="1440160" cy="720080"/>
            </a:xfrm>
            <a:prstGeom prst="homePlate">
              <a:avLst/>
            </a:prstGeom>
            <a:ln>
              <a:solidFill>
                <a:schemeClr val="accent4"/>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6" name="ホームベース 25"/>
            <p:cNvSpPr/>
            <p:nvPr/>
          </p:nvSpPr>
          <p:spPr>
            <a:xfrm>
              <a:off x="3275856" y="3429000"/>
              <a:ext cx="1152128" cy="86409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7" name="ホームベース 26"/>
            <p:cNvSpPr/>
            <p:nvPr/>
          </p:nvSpPr>
          <p:spPr>
            <a:xfrm>
              <a:off x="44279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8" name="テキスト ボックス 27"/>
            <p:cNvSpPr txBox="1"/>
            <p:nvPr/>
          </p:nvSpPr>
          <p:spPr>
            <a:xfrm>
              <a:off x="508774" y="2852936"/>
              <a:ext cx="492443" cy="792088"/>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29" name="テキスト ボックス 28"/>
            <p:cNvSpPr txBox="1"/>
            <p:nvPr/>
          </p:nvSpPr>
          <p:spPr>
            <a:xfrm>
              <a:off x="1876926" y="2852936"/>
              <a:ext cx="492443" cy="864096"/>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30" name="テキスト ボックス 29"/>
            <p:cNvSpPr txBox="1"/>
            <p:nvPr/>
          </p:nvSpPr>
          <p:spPr>
            <a:xfrm>
              <a:off x="3419872" y="2780928"/>
              <a:ext cx="492443" cy="1008112"/>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31" name="テキスト ボックス 30"/>
            <p:cNvSpPr txBox="1"/>
            <p:nvPr/>
          </p:nvSpPr>
          <p:spPr>
            <a:xfrm>
              <a:off x="4932040" y="2780928"/>
              <a:ext cx="492443" cy="792088"/>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sp>
          <p:nvSpPr>
            <p:cNvPr id="32" name="ホームベース 31"/>
            <p:cNvSpPr/>
            <p:nvPr/>
          </p:nvSpPr>
          <p:spPr>
            <a:xfrm>
              <a:off x="5364088"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3" name="ホームベース 32"/>
            <p:cNvSpPr/>
            <p:nvPr/>
          </p:nvSpPr>
          <p:spPr>
            <a:xfrm>
              <a:off x="62281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4" name="テキスト ボックス 33"/>
            <p:cNvSpPr txBox="1"/>
            <p:nvPr/>
          </p:nvSpPr>
          <p:spPr>
            <a:xfrm>
              <a:off x="539552" y="1988840"/>
              <a:ext cx="860444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5" name="テキスト ボックス 34"/>
            <p:cNvSpPr txBox="1"/>
            <p:nvPr/>
          </p:nvSpPr>
          <p:spPr>
            <a:xfrm>
              <a:off x="3995936" y="3501008"/>
              <a:ext cx="4896544"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37" name="右カーブ矢印 36"/>
          <p:cNvSpPr/>
          <p:nvPr/>
        </p:nvSpPr>
        <p:spPr>
          <a:xfrm rot="5400000">
            <a:off x="2838088" y="-669736"/>
            <a:ext cx="803528" cy="5400600"/>
          </a:xfrm>
          <a:prstGeom prst="curvedRightArrow">
            <a:avLst>
              <a:gd name="adj1" fmla="val 42734"/>
              <a:gd name="adj2" fmla="val 105446"/>
              <a:gd name="adj3" fmla="val 37217"/>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38" name="テキスト ボックス 37"/>
          <p:cNvSpPr txBox="1"/>
          <p:nvPr/>
        </p:nvSpPr>
        <p:spPr>
          <a:xfrm>
            <a:off x="2555776" y="1713002"/>
            <a:ext cx="1584176" cy="707886"/>
          </a:xfrm>
          <a:prstGeom prst="rect">
            <a:avLst/>
          </a:prstGeom>
          <a:noFill/>
        </p:spPr>
        <p:txBody>
          <a:bodyPr wrap="square" rtlCol="0">
            <a:spAutoFit/>
          </a:bodyPr>
          <a:lstStyle/>
          <a:p>
            <a:r>
              <a:rPr kumimoji="1" lang="ja-JP" altLang="en-US" sz="4000" dirty="0" smtClean="0">
                <a:solidFill>
                  <a:srgbClr val="FF0000"/>
                </a:solidFill>
              </a:rPr>
              <a:t>循環</a:t>
            </a:r>
            <a:endParaRPr kumimoji="1" lang="ja-JP" altLang="en-US" sz="4000" dirty="0">
              <a:solidFill>
                <a:srgbClr val="FF0000"/>
              </a:solidFill>
            </a:endParaRPr>
          </a:p>
        </p:txBody>
      </p:sp>
      <p:sp>
        <p:nvSpPr>
          <p:cNvPr id="39" name="角丸四角形 38"/>
          <p:cNvSpPr/>
          <p:nvPr/>
        </p:nvSpPr>
        <p:spPr>
          <a:xfrm>
            <a:off x="395536" y="4869160"/>
            <a:ext cx="7848872" cy="1584176"/>
          </a:xfrm>
          <a:prstGeom prst="roundRect">
            <a:avLst/>
          </a:prstGeom>
          <a:ln w="88900" cmpd="thickThi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ティーザー広告では</a:t>
            </a:r>
            <a:endParaRPr kumimoji="1" lang="en-US" altLang="ja-JP" sz="2400" dirty="0" smtClean="0">
              <a:solidFill>
                <a:schemeClr val="tx1"/>
              </a:solidFill>
            </a:endParaRPr>
          </a:p>
          <a:p>
            <a:pPr algn="ctr"/>
            <a:r>
              <a:rPr kumimoji="1" lang="en-US" altLang="ja-JP" sz="2400" dirty="0" smtClean="0">
                <a:solidFill>
                  <a:schemeClr val="tx1"/>
                </a:solidFill>
              </a:rPr>
              <a:t>“</a:t>
            </a:r>
            <a:r>
              <a:rPr kumimoji="1" lang="ja-JP" altLang="en-US" sz="2400" dirty="0" smtClean="0">
                <a:solidFill>
                  <a:schemeClr val="tx1"/>
                </a:solidFill>
              </a:rPr>
              <a:t>ＡＩＳＳ</a:t>
            </a:r>
            <a:r>
              <a:rPr kumimoji="1" lang="en-US" altLang="ja-JP" sz="2400" dirty="0" smtClean="0">
                <a:solidFill>
                  <a:schemeClr val="tx1"/>
                </a:solidFill>
              </a:rPr>
              <a:t>”</a:t>
            </a:r>
            <a:r>
              <a:rPr lang="ja-JP" altLang="en-US" sz="2400" dirty="0" smtClean="0">
                <a:solidFill>
                  <a:schemeClr val="tx1"/>
                </a:solidFill>
              </a:rPr>
              <a:t>の“Ｓ</a:t>
            </a:r>
            <a:r>
              <a:rPr lang="en-US" altLang="ja-JP" sz="2400" dirty="0" smtClean="0">
                <a:solidFill>
                  <a:schemeClr val="tx1"/>
                </a:solidFill>
              </a:rPr>
              <a:t>”</a:t>
            </a:r>
            <a:r>
              <a:rPr kumimoji="1" lang="ja-JP" altLang="en-US" sz="2400" dirty="0" smtClean="0">
                <a:solidFill>
                  <a:schemeClr val="tx1"/>
                </a:solidFill>
              </a:rPr>
              <a:t>（口コミ）を受けた消費者は</a:t>
            </a:r>
            <a:endParaRPr kumimoji="1" lang="en-US" altLang="ja-JP" sz="2400" dirty="0" smtClean="0">
              <a:solidFill>
                <a:schemeClr val="tx1"/>
              </a:solidFill>
            </a:endParaRPr>
          </a:p>
          <a:p>
            <a:pPr algn="ctr"/>
            <a:r>
              <a:rPr kumimoji="1" lang="ja-JP" altLang="en-US" sz="2400" dirty="0" smtClean="0">
                <a:solidFill>
                  <a:schemeClr val="tx1"/>
                </a:solidFill>
              </a:rPr>
              <a:t>ティーザー広告の購買モデルをたどり</a:t>
            </a:r>
            <a:endParaRPr kumimoji="1" lang="en-US" altLang="ja-JP" sz="2400" dirty="0" smtClean="0">
              <a:solidFill>
                <a:schemeClr val="tx1"/>
              </a:solidFill>
            </a:endParaRPr>
          </a:p>
          <a:p>
            <a:pPr algn="ctr"/>
            <a:r>
              <a:rPr kumimoji="1" lang="ja-JP" altLang="en-US" sz="2400" dirty="0" smtClean="0">
                <a:solidFill>
                  <a:schemeClr val="tx1"/>
                </a:solidFill>
              </a:rPr>
              <a:t>循環していく。</a:t>
            </a:r>
          </a:p>
        </p:txBody>
      </p:sp>
      <p:sp>
        <p:nvSpPr>
          <p:cNvPr id="40" name="テキスト ボックス 39"/>
          <p:cNvSpPr txBox="1"/>
          <p:nvPr/>
        </p:nvSpPr>
        <p:spPr>
          <a:xfrm>
            <a:off x="3779912" y="4005064"/>
            <a:ext cx="576064" cy="769441"/>
          </a:xfrm>
          <a:prstGeom prst="rect">
            <a:avLst/>
          </a:prstGeom>
          <a:noFill/>
        </p:spPr>
        <p:txBody>
          <a:bodyPr wrap="square" rtlCol="0">
            <a:spAutoFit/>
          </a:bodyPr>
          <a:lstStyle/>
          <a:p>
            <a:r>
              <a:rPr kumimoji="1" lang="en-US" altLang="ja-JP" sz="4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a:t>
            </a:r>
            <a:endParaRPr kumimoji="1" lang="ja-JP" altLang="en-US" sz="4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ホームベース 35"/>
          <p:cNvSpPr/>
          <p:nvPr/>
        </p:nvSpPr>
        <p:spPr>
          <a:xfrm>
            <a:off x="7164288" y="393305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 name="タイトル 1"/>
          <p:cNvSpPr>
            <a:spLocks noGrp="1"/>
          </p:cNvSpPr>
          <p:nvPr>
            <p:ph type="title"/>
          </p:nvPr>
        </p:nvSpPr>
        <p:spPr/>
        <p:txBody>
          <a:bodyPr/>
          <a:lstStyle/>
          <a:p>
            <a:r>
              <a:rPr lang="ja-JP" altLang="en-US" dirty="0" smtClean="0"/>
              <a:t>仮説導出①</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28</a:t>
            </a:fld>
            <a:endParaRPr lang="ja-JP" altLang="en-US"/>
          </a:p>
        </p:txBody>
      </p:sp>
      <p:grpSp>
        <p:nvGrpSpPr>
          <p:cNvPr id="3" name="グループ化 20"/>
          <p:cNvGrpSpPr/>
          <p:nvPr/>
        </p:nvGrpSpPr>
        <p:grpSpPr>
          <a:xfrm>
            <a:off x="107504" y="2492896"/>
            <a:ext cx="9036496" cy="2304256"/>
            <a:chOff x="107504" y="1988840"/>
            <a:chExt cx="9036496" cy="2304256"/>
          </a:xfrm>
        </p:grpSpPr>
        <p:sp>
          <p:nvSpPr>
            <p:cNvPr id="22" name="ホームベース 21"/>
            <p:cNvSpPr/>
            <p:nvPr/>
          </p:nvSpPr>
          <p:spPr>
            <a:xfrm>
              <a:off x="107504"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3" name="ホームベース 22"/>
            <p:cNvSpPr/>
            <p:nvPr/>
          </p:nvSpPr>
          <p:spPr>
            <a:xfrm>
              <a:off x="1547664"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4" name="ホームベース 23"/>
            <p:cNvSpPr/>
            <p:nvPr/>
          </p:nvSpPr>
          <p:spPr>
            <a:xfrm>
              <a:off x="4572000"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5" name="ホームベース 24"/>
            <p:cNvSpPr/>
            <p:nvPr/>
          </p:nvSpPr>
          <p:spPr>
            <a:xfrm>
              <a:off x="3059832" y="1988840"/>
              <a:ext cx="1440160" cy="720080"/>
            </a:xfrm>
            <a:prstGeom prst="homePlate">
              <a:avLst/>
            </a:prstGeom>
            <a:ln>
              <a:solidFill>
                <a:schemeClr val="accent4"/>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6" name="ホームベース 25"/>
            <p:cNvSpPr/>
            <p:nvPr/>
          </p:nvSpPr>
          <p:spPr>
            <a:xfrm>
              <a:off x="3275856" y="3429000"/>
              <a:ext cx="1152128" cy="86409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7" name="ホームベース 26"/>
            <p:cNvSpPr/>
            <p:nvPr/>
          </p:nvSpPr>
          <p:spPr>
            <a:xfrm>
              <a:off x="44279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8" name="テキスト ボックス 27"/>
            <p:cNvSpPr txBox="1"/>
            <p:nvPr/>
          </p:nvSpPr>
          <p:spPr>
            <a:xfrm>
              <a:off x="508774" y="2852936"/>
              <a:ext cx="492443" cy="792088"/>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29" name="テキスト ボックス 28"/>
            <p:cNvSpPr txBox="1"/>
            <p:nvPr/>
          </p:nvSpPr>
          <p:spPr>
            <a:xfrm>
              <a:off x="1876926" y="2852936"/>
              <a:ext cx="492443" cy="864096"/>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30" name="テキスト ボックス 29"/>
            <p:cNvSpPr txBox="1"/>
            <p:nvPr/>
          </p:nvSpPr>
          <p:spPr>
            <a:xfrm>
              <a:off x="3419872" y="2780928"/>
              <a:ext cx="492443" cy="1008112"/>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31" name="テキスト ボックス 30"/>
            <p:cNvSpPr txBox="1"/>
            <p:nvPr/>
          </p:nvSpPr>
          <p:spPr>
            <a:xfrm>
              <a:off x="4932040" y="2780928"/>
              <a:ext cx="492443" cy="792088"/>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sp>
          <p:nvSpPr>
            <p:cNvPr id="32" name="ホームベース 31"/>
            <p:cNvSpPr/>
            <p:nvPr/>
          </p:nvSpPr>
          <p:spPr>
            <a:xfrm>
              <a:off x="5364088"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3" name="ホームベース 32"/>
            <p:cNvSpPr/>
            <p:nvPr/>
          </p:nvSpPr>
          <p:spPr>
            <a:xfrm>
              <a:off x="62281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4" name="テキスト ボックス 33"/>
            <p:cNvSpPr txBox="1"/>
            <p:nvPr/>
          </p:nvSpPr>
          <p:spPr>
            <a:xfrm>
              <a:off x="539552" y="1988840"/>
              <a:ext cx="860444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5" name="テキスト ボックス 34"/>
            <p:cNvSpPr txBox="1"/>
            <p:nvPr/>
          </p:nvSpPr>
          <p:spPr>
            <a:xfrm>
              <a:off x="3995936" y="3501008"/>
              <a:ext cx="4896544"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sp>
        <p:nvSpPr>
          <p:cNvPr id="37" name="右カーブ矢印 36"/>
          <p:cNvSpPr/>
          <p:nvPr/>
        </p:nvSpPr>
        <p:spPr>
          <a:xfrm rot="5400000">
            <a:off x="2298536" y="-669736"/>
            <a:ext cx="803528" cy="5400600"/>
          </a:xfrm>
          <a:prstGeom prst="curvedRightArrow">
            <a:avLst>
              <a:gd name="adj1" fmla="val 42734"/>
              <a:gd name="adj2" fmla="val 105446"/>
              <a:gd name="adj3" fmla="val 37217"/>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38" name="テキスト ボックス 37"/>
          <p:cNvSpPr txBox="1"/>
          <p:nvPr/>
        </p:nvSpPr>
        <p:spPr>
          <a:xfrm>
            <a:off x="2123728" y="1700808"/>
            <a:ext cx="1584176" cy="707886"/>
          </a:xfrm>
          <a:prstGeom prst="rect">
            <a:avLst/>
          </a:prstGeom>
          <a:noFill/>
        </p:spPr>
        <p:txBody>
          <a:bodyPr wrap="square" rtlCol="0">
            <a:spAutoFit/>
          </a:bodyPr>
          <a:lstStyle/>
          <a:p>
            <a:r>
              <a:rPr kumimoji="1" lang="ja-JP" altLang="en-US" sz="4000" dirty="0" smtClean="0">
                <a:solidFill>
                  <a:srgbClr val="FF0000"/>
                </a:solidFill>
              </a:rPr>
              <a:t>循環</a:t>
            </a:r>
            <a:endParaRPr kumimoji="1" lang="ja-JP" altLang="en-US" sz="4000" dirty="0">
              <a:solidFill>
                <a:srgbClr val="FF0000"/>
              </a:solidFill>
            </a:endParaRPr>
          </a:p>
        </p:txBody>
      </p:sp>
      <p:sp>
        <p:nvSpPr>
          <p:cNvPr id="40" name="テキスト ボックス 39"/>
          <p:cNvSpPr txBox="1"/>
          <p:nvPr/>
        </p:nvSpPr>
        <p:spPr>
          <a:xfrm>
            <a:off x="3419872" y="3933056"/>
            <a:ext cx="576064" cy="769441"/>
          </a:xfrm>
          <a:prstGeom prst="rect">
            <a:avLst/>
          </a:prstGeom>
          <a:noFill/>
        </p:spPr>
        <p:txBody>
          <a:bodyPr wrap="square" rtlCol="0">
            <a:spAutoFit/>
          </a:bodyPr>
          <a:lstStyle/>
          <a:p>
            <a:r>
              <a:rPr kumimoji="1" lang="en-US" altLang="ja-JP" sz="4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A</a:t>
            </a:r>
            <a:endParaRPr kumimoji="1" lang="ja-JP" altLang="en-US" sz="4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42" name="上矢印吹き出し 41"/>
          <p:cNvSpPr/>
          <p:nvPr/>
        </p:nvSpPr>
        <p:spPr>
          <a:xfrm>
            <a:off x="107504" y="4797152"/>
            <a:ext cx="7669360" cy="1728192"/>
          </a:xfrm>
          <a:prstGeom prst="upArrowCallout">
            <a:avLst/>
          </a:prstGeom>
          <a:ln w="88900" cmpd="thickThin">
            <a:prstDash val="solid"/>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口コミが発生し拡散することで購買モデルがより多く循環されると考えられるため“注目”する人も増える</a:t>
            </a:r>
          </a:p>
        </p:txBody>
      </p:sp>
      <p:sp>
        <p:nvSpPr>
          <p:cNvPr id="43" name="雲形吹き出し 42"/>
          <p:cNvSpPr/>
          <p:nvPr/>
        </p:nvSpPr>
        <p:spPr>
          <a:xfrm>
            <a:off x="6156176" y="1268760"/>
            <a:ext cx="2808312" cy="1224136"/>
          </a:xfrm>
          <a:prstGeom prst="cloudCallout">
            <a:avLst>
              <a:gd name="adj1" fmla="val -57688"/>
              <a:gd name="adj2" fmla="val 55185"/>
            </a:avLst>
          </a:prstGeom>
          <a:ln w="1905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2800" dirty="0" smtClean="0"/>
              <a:t>口コミ発生</a:t>
            </a:r>
            <a:endParaRPr kumimoji="1" lang="ja-JP" altLang="en-US" sz="28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仮説①</a:t>
            </a:r>
            <a:endParaRPr kumimoji="1" lang="ja-JP" altLang="en-US" dirty="0"/>
          </a:p>
        </p:txBody>
      </p:sp>
      <p:sp>
        <p:nvSpPr>
          <p:cNvPr id="3" name="コンテンツ プレースホルダ 2"/>
          <p:cNvSpPr>
            <a:spLocks noGrp="1"/>
          </p:cNvSpPr>
          <p:nvPr>
            <p:ph idx="1"/>
          </p:nvPr>
        </p:nvSpPr>
        <p:spPr/>
        <p:txBody>
          <a:bodyPr/>
          <a:lstStyle/>
          <a:p>
            <a:pPr>
              <a:buNone/>
            </a:pPr>
            <a:r>
              <a:rPr kumimoji="1" lang="ja-JP" altLang="en-US" dirty="0" smtClean="0"/>
              <a:t>　</a:t>
            </a:r>
            <a:endParaRPr kumimoji="1" lang="en-US" altLang="ja-JP" dirty="0" smtClean="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29</a:t>
            </a:fld>
            <a:endParaRPr lang="ja-JP" altLang="en-US"/>
          </a:p>
        </p:txBody>
      </p:sp>
      <p:sp>
        <p:nvSpPr>
          <p:cNvPr id="6" name="角丸四角形 5"/>
          <p:cNvSpPr/>
          <p:nvPr/>
        </p:nvSpPr>
        <p:spPr>
          <a:xfrm>
            <a:off x="611560" y="2060848"/>
            <a:ext cx="7632848" cy="3960440"/>
          </a:xfrm>
          <a:prstGeom prst="roundRect">
            <a:avLst/>
          </a:prstGeom>
          <a:ln w="101600" cmpd="sng">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buNone/>
            </a:pPr>
            <a:r>
              <a:rPr lang="ja-JP" altLang="en-US" sz="3600" dirty="0" smtClean="0"/>
              <a:t>ティーザー広告の</a:t>
            </a:r>
            <a:endParaRPr lang="en-US" altLang="ja-JP" sz="3600" dirty="0" smtClean="0"/>
          </a:p>
          <a:p>
            <a:pPr algn="ctr">
              <a:buNone/>
            </a:pPr>
            <a:r>
              <a:rPr lang="ja-JP" altLang="en-US" sz="3600" dirty="0" smtClean="0"/>
              <a:t>「</a:t>
            </a:r>
            <a:r>
              <a:rPr lang="en-US" altLang="ja-JP" sz="3600" dirty="0" smtClean="0"/>
              <a:t>AISS</a:t>
            </a:r>
            <a:r>
              <a:rPr lang="ja-JP" altLang="en-US" sz="3600" dirty="0" smtClean="0"/>
              <a:t>」の「</a:t>
            </a:r>
            <a:r>
              <a:rPr lang="en-US" altLang="ja-JP" sz="3600" dirty="0" smtClean="0"/>
              <a:t>S</a:t>
            </a:r>
            <a:r>
              <a:rPr lang="ja-JP" altLang="en-US" sz="3600" dirty="0" smtClean="0"/>
              <a:t>」（口コミ）によって、</a:t>
            </a:r>
            <a:endParaRPr lang="en-US" altLang="ja-JP" sz="3600" dirty="0" smtClean="0"/>
          </a:p>
          <a:p>
            <a:pPr algn="ctr">
              <a:buNone/>
            </a:pPr>
            <a:r>
              <a:rPr lang="ja-JP" altLang="en-US" sz="3600" dirty="0" smtClean="0"/>
              <a:t>従来の</a:t>
            </a:r>
            <a:r>
              <a:rPr lang="en-US" altLang="ja-JP" sz="3600" dirty="0" smtClean="0"/>
              <a:t>AISAS</a:t>
            </a:r>
            <a:r>
              <a:rPr lang="ja-JP" altLang="en-US" sz="3600" dirty="0" smtClean="0"/>
              <a:t>の注目の「</a:t>
            </a:r>
            <a:r>
              <a:rPr lang="en-US" altLang="ja-JP" sz="3600" dirty="0" smtClean="0"/>
              <a:t>A</a:t>
            </a:r>
            <a:r>
              <a:rPr lang="ja-JP" altLang="en-US" sz="3600" dirty="0" smtClean="0"/>
              <a:t>」に到達する消費者が増える。</a:t>
            </a:r>
            <a:endParaRPr lang="en-US" altLang="ja-JP" sz="3600" dirty="0" smtClean="0"/>
          </a:p>
        </p:txBody>
      </p:sp>
      <p:sp>
        <p:nvSpPr>
          <p:cNvPr id="7" name="角丸四角形 6"/>
          <p:cNvSpPr/>
          <p:nvPr/>
        </p:nvSpPr>
        <p:spPr>
          <a:xfrm>
            <a:off x="611560" y="1556792"/>
            <a:ext cx="2664296" cy="432048"/>
          </a:xfrm>
          <a:prstGeom prst="roundRect">
            <a:avLst/>
          </a:prstGeom>
          <a:ln w="38100">
            <a:solidFill>
              <a:schemeClr val="bg2">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以上のことより・・・</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ja-JP" altLang="en-US" dirty="0" smtClean="0"/>
              <a:t>はじめに</a:t>
            </a:r>
            <a:endParaRPr lang="ja-JP" altLang="en-US" dirty="0"/>
          </a:p>
        </p:txBody>
      </p:sp>
      <p:sp>
        <p:nvSpPr>
          <p:cNvPr id="4" name="日付プレースホルダ 3"/>
          <p:cNvSpPr>
            <a:spLocks noGrp="1"/>
          </p:cNvSpPr>
          <p:nvPr>
            <p:ph type="dt" sz="half" idx="10"/>
          </p:nvPr>
        </p:nvSpPr>
        <p:spPr/>
        <p:txBody>
          <a:bodyPr/>
          <a:lstStyle/>
          <a:p>
            <a:pPr>
              <a:defRPr/>
            </a:pPr>
            <a:fld id="{3EC35A7B-7AED-46D5-AB99-384FE06896A5}" type="datetime1">
              <a:rPr lang="ja-JP" altLang="en-US" smtClean="0"/>
              <a:pPr>
                <a:defRPr/>
              </a:pPr>
              <a:t>2011/12/18</a:t>
            </a:fld>
            <a:endParaRPr lang="ja-JP" altLang="en-US" dirty="0"/>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3</a:t>
            </a:fld>
            <a:endParaRPr lang="ja-JP" altLang="en-US" dirty="0"/>
          </a:p>
        </p:txBody>
      </p:sp>
      <p:sp>
        <p:nvSpPr>
          <p:cNvPr id="8" name="雲形吹き出し 7"/>
          <p:cNvSpPr/>
          <p:nvPr/>
        </p:nvSpPr>
        <p:spPr>
          <a:xfrm>
            <a:off x="0" y="1052736"/>
            <a:ext cx="8640960" cy="4464496"/>
          </a:xfrm>
          <a:prstGeom prst="cloudCallout">
            <a:avLst>
              <a:gd name="adj1" fmla="val 28869"/>
              <a:gd name="adj2" fmla="val 50761"/>
            </a:avLst>
          </a:prstGeom>
          <a:solidFill>
            <a:schemeClr val="accent3">
              <a:lumMod val="20000"/>
              <a:lumOff val="80000"/>
            </a:schemeClr>
          </a:solid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smtClean="0">
                <a:solidFill>
                  <a:schemeClr val="tx1"/>
                </a:solidFill>
              </a:rPr>
              <a:t>現在、私たちは様々なメディアから情報を得ている環境にある。</a:t>
            </a:r>
            <a:endParaRPr lang="en-US" altLang="ja-JP" sz="2800" dirty="0" smtClean="0">
              <a:solidFill>
                <a:schemeClr val="tx1"/>
              </a:solidFill>
            </a:endParaRPr>
          </a:p>
          <a:p>
            <a:pPr algn="ctr"/>
            <a:r>
              <a:rPr lang="ja-JP" altLang="en-US" sz="2800" dirty="0" smtClean="0">
                <a:solidFill>
                  <a:schemeClr val="tx1"/>
                </a:solidFill>
              </a:rPr>
              <a:t>その環境の中でどのように</a:t>
            </a:r>
            <a:endParaRPr lang="en-US" altLang="ja-JP" sz="2800" dirty="0" smtClean="0">
              <a:solidFill>
                <a:schemeClr val="tx1"/>
              </a:solidFill>
            </a:endParaRPr>
          </a:p>
          <a:p>
            <a:pPr algn="ctr"/>
            <a:r>
              <a:rPr lang="ja-JP" altLang="en-US" sz="2800" dirty="0" smtClean="0">
                <a:solidFill>
                  <a:schemeClr val="tx1"/>
                </a:solidFill>
              </a:rPr>
              <a:t>メディアは変化し、消費者購買行動の心理へ結びついているのか</a:t>
            </a:r>
            <a:endParaRPr lang="en-US" altLang="ja-JP" sz="2800" dirty="0" smtClean="0">
              <a:solidFill>
                <a:schemeClr val="tx1"/>
              </a:solidFill>
            </a:endParaRPr>
          </a:p>
          <a:p>
            <a:pPr algn="ctr"/>
            <a:r>
              <a:rPr lang="ja-JP" altLang="en-US" sz="2800" dirty="0" smtClean="0">
                <a:solidFill>
                  <a:schemeClr val="tx1"/>
                </a:solidFill>
              </a:rPr>
              <a:t>疑問に思い、これから研究していく。</a:t>
            </a:r>
            <a:endParaRPr lang="ja-JP" altLang="en-US" sz="2800" dirty="0"/>
          </a:p>
        </p:txBody>
      </p:sp>
      <p:pic>
        <p:nvPicPr>
          <p:cNvPr id="4106" name="Picture 10" descr="C:\Documents and Settings\bc090051x\Local Settings\Temporary Internet Files\Content.IE5\M9Y3OZ6J\MC900441886[1].wmf"/>
          <p:cNvPicPr>
            <a:picLocks noChangeAspect="1" noChangeArrowheads="1"/>
          </p:cNvPicPr>
          <p:nvPr/>
        </p:nvPicPr>
        <p:blipFill>
          <a:blip r:embed="rId2" cstate="print"/>
          <a:srcRect/>
          <a:stretch>
            <a:fillRect/>
          </a:stretch>
        </p:blipFill>
        <p:spPr bwMode="auto">
          <a:xfrm>
            <a:off x="6943725" y="5089525"/>
            <a:ext cx="2200275" cy="176847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タイトル 24"/>
          <p:cNvSpPr>
            <a:spLocks noGrp="1"/>
          </p:cNvSpPr>
          <p:nvPr>
            <p:ph type="title"/>
          </p:nvPr>
        </p:nvSpPr>
        <p:spPr/>
        <p:txBody>
          <a:bodyPr/>
          <a:lstStyle/>
          <a:p>
            <a:r>
              <a:rPr kumimoji="1" lang="ja-JP" altLang="en-US" dirty="0" smtClean="0"/>
              <a:t>仮説導出</a:t>
            </a:r>
            <a:r>
              <a:rPr lang="ja-JP" altLang="en-US" dirty="0" smtClean="0"/>
              <a:t>②</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30</a:t>
            </a:fld>
            <a:endParaRPr lang="ja-JP" altLang="en-US"/>
          </a:p>
        </p:txBody>
      </p:sp>
      <p:sp>
        <p:nvSpPr>
          <p:cNvPr id="4" name="ホームベース 3"/>
          <p:cNvSpPr/>
          <p:nvPr/>
        </p:nvSpPr>
        <p:spPr>
          <a:xfrm>
            <a:off x="107504" y="213285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 name="ホームベース 4"/>
          <p:cNvSpPr/>
          <p:nvPr/>
        </p:nvSpPr>
        <p:spPr>
          <a:xfrm>
            <a:off x="1547664" y="213285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6" name="ホームベース 5"/>
          <p:cNvSpPr/>
          <p:nvPr/>
        </p:nvSpPr>
        <p:spPr>
          <a:xfrm>
            <a:off x="4499992" y="213285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7" name="ホームベース 6"/>
          <p:cNvSpPr/>
          <p:nvPr/>
        </p:nvSpPr>
        <p:spPr>
          <a:xfrm>
            <a:off x="2987824" y="2132856"/>
            <a:ext cx="1440160" cy="720080"/>
          </a:xfrm>
          <a:prstGeom prst="homePlate">
            <a:avLst/>
          </a:prstGeom>
          <a:ln>
            <a:solidFill>
              <a:srgbClr val="00B0F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 name="ホームベース 7"/>
          <p:cNvSpPr/>
          <p:nvPr/>
        </p:nvSpPr>
        <p:spPr>
          <a:xfrm>
            <a:off x="3491880" y="3429000"/>
            <a:ext cx="936104"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9" name="ホームベース 8"/>
          <p:cNvSpPr/>
          <p:nvPr/>
        </p:nvSpPr>
        <p:spPr>
          <a:xfrm>
            <a:off x="44279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508774" y="2924944"/>
            <a:ext cx="492443" cy="792088"/>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11" name="テキスト ボックス 10"/>
          <p:cNvSpPr txBox="1"/>
          <p:nvPr/>
        </p:nvSpPr>
        <p:spPr>
          <a:xfrm>
            <a:off x="1876926" y="2924944"/>
            <a:ext cx="492443" cy="864096"/>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12" name="テキスト ボックス 11"/>
          <p:cNvSpPr txBox="1"/>
          <p:nvPr/>
        </p:nvSpPr>
        <p:spPr>
          <a:xfrm>
            <a:off x="4860032" y="2924944"/>
            <a:ext cx="492443" cy="1008112"/>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13" name="テキスト ボックス 12"/>
          <p:cNvSpPr txBox="1"/>
          <p:nvPr/>
        </p:nvSpPr>
        <p:spPr>
          <a:xfrm>
            <a:off x="3275856" y="2924944"/>
            <a:ext cx="492443" cy="792088"/>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sp>
        <p:nvSpPr>
          <p:cNvPr id="14" name="正方形/長方形 13"/>
          <p:cNvSpPr/>
          <p:nvPr/>
        </p:nvSpPr>
        <p:spPr>
          <a:xfrm>
            <a:off x="107504" y="1268760"/>
            <a:ext cx="2520280"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ティーザー広告の場合</a:t>
            </a:r>
            <a:endParaRPr kumimoji="1" lang="ja-JP" altLang="en-US" dirty="0"/>
          </a:p>
        </p:txBody>
      </p:sp>
      <p:sp>
        <p:nvSpPr>
          <p:cNvPr id="16" name="ホームベース 15"/>
          <p:cNvSpPr/>
          <p:nvPr/>
        </p:nvSpPr>
        <p:spPr>
          <a:xfrm>
            <a:off x="5325988"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7" name="ホームベース 16"/>
          <p:cNvSpPr/>
          <p:nvPr/>
        </p:nvSpPr>
        <p:spPr>
          <a:xfrm>
            <a:off x="61900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8" name="ホームベース 17"/>
          <p:cNvSpPr/>
          <p:nvPr/>
        </p:nvSpPr>
        <p:spPr>
          <a:xfrm>
            <a:off x="7078563"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9" name="テキスト ボックス 18"/>
          <p:cNvSpPr txBox="1"/>
          <p:nvPr/>
        </p:nvSpPr>
        <p:spPr>
          <a:xfrm>
            <a:off x="539552" y="2132856"/>
            <a:ext cx="860444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テキスト ボックス 19"/>
          <p:cNvSpPr txBox="1"/>
          <p:nvPr/>
        </p:nvSpPr>
        <p:spPr>
          <a:xfrm>
            <a:off x="3635896" y="3501008"/>
            <a:ext cx="5256584"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2" name="左中かっこ 21"/>
          <p:cNvSpPr/>
          <p:nvPr/>
        </p:nvSpPr>
        <p:spPr>
          <a:xfrm rot="16200000">
            <a:off x="4067944" y="260648"/>
            <a:ext cx="468052" cy="8100900"/>
          </a:xfrm>
          <a:prstGeom prst="leftBrace">
            <a:avLst>
              <a:gd name="adj1" fmla="val 50350"/>
              <a:gd name="adj2" fmla="val 49882"/>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3" name="角丸四角形 22"/>
          <p:cNvSpPr/>
          <p:nvPr/>
        </p:nvSpPr>
        <p:spPr>
          <a:xfrm>
            <a:off x="971600" y="4869160"/>
            <a:ext cx="7128792" cy="1368152"/>
          </a:xfrm>
          <a:prstGeom prst="roundRect">
            <a:avLst/>
          </a:prstGeom>
          <a:ln w="88900" cmpd="thickThin">
            <a:prstDash val="solid"/>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ツァイガルニック効果より、ティーザー広告は消費者に対して興味・好奇心を膨らませられる。</a:t>
            </a:r>
          </a:p>
        </p:txBody>
      </p:sp>
      <p:sp>
        <p:nvSpPr>
          <p:cNvPr id="24" name="ドーナツ 23"/>
          <p:cNvSpPr/>
          <p:nvPr/>
        </p:nvSpPr>
        <p:spPr>
          <a:xfrm>
            <a:off x="251520" y="1772816"/>
            <a:ext cx="5832648" cy="1656184"/>
          </a:xfrm>
          <a:prstGeom prst="donut">
            <a:avLst>
              <a:gd name="adj" fmla="val 786"/>
            </a:avLst>
          </a:prstGeom>
          <a:solidFill>
            <a:srgbClr val="FF0000"/>
          </a:solid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ホームベース 28"/>
          <p:cNvSpPr/>
          <p:nvPr/>
        </p:nvSpPr>
        <p:spPr>
          <a:xfrm>
            <a:off x="4499992"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82" name="正方形/長方形 81"/>
          <p:cNvSpPr/>
          <p:nvPr/>
        </p:nvSpPr>
        <p:spPr>
          <a:xfrm>
            <a:off x="179512" y="4365104"/>
            <a:ext cx="2304256" cy="432048"/>
          </a:xfrm>
          <a:prstGeom prst="rect">
            <a:avLst/>
          </a:prstGeom>
          <a:ln w="63500">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ティーザー広告</a:t>
            </a:r>
          </a:p>
        </p:txBody>
      </p:sp>
      <p:sp>
        <p:nvSpPr>
          <p:cNvPr id="110" name="円/楕円 109"/>
          <p:cNvSpPr/>
          <p:nvPr/>
        </p:nvSpPr>
        <p:spPr>
          <a:xfrm>
            <a:off x="251520" y="3429000"/>
            <a:ext cx="1080120" cy="936104"/>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09" name="円/楕円 108"/>
          <p:cNvSpPr/>
          <p:nvPr/>
        </p:nvSpPr>
        <p:spPr>
          <a:xfrm>
            <a:off x="323528" y="1772816"/>
            <a:ext cx="1368152" cy="792088"/>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2400" dirty="0" smtClean="0">
              <a:solidFill>
                <a:schemeClr val="tx1"/>
              </a:solidFill>
            </a:endParaRPr>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31</a:t>
            </a:fld>
            <a:endParaRPr lang="ja-JP" altLang="en-US"/>
          </a:p>
        </p:txBody>
      </p:sp>
      <p:sp>
        <p:nvSpPr>
          <p:cNvPr id="2" name="タイトル 1"/>
          <p:cNvSpPr>
            <a:spLocks noGrp="1"/>
          </p:cNvSpPr>
          <p:nvPr>
            <p:ph type="title" idx="4294967295"/>
          </p:nvPr>
        </p:nvSpPr>
        <p:spPr>
          <a:xfrm>
            <a:off x="255984" y="260648"/>
            <a:ext cx="7772400" cy="914400"/>
          </a:xfrm>
        </p:spPr>
        <p:txBody>
          <a:bodyPr/>
          <a:lstStyle/>
          <a:p>
            <a:r>
              <a:rPr lang="ja-JP" altLang="en-US" dirty="0" smtClean="0"/>
              <a:t>仮説導出②</a:t>
            </a:r>
            <a:endParaRPr kumimoji="1" lang="ja-JP" altLang="en-US" dirty="0"/>
          </a:p>
        </p:txBody>
      </p:sp>
      <p:sp>
        <p:nvSpPr>
          <p:cNvPr id="18" name="ホームベース 17"/>
          <p:cNvSpPr/>
          <p:nvPr/>
        </p:nvSpPr>
        <p:spPr>
          <a:xfrm>
            <a:off x="1835696"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9" name="ホームベース 18"/>
          <p:cNvSpPr/>
          <p:nvPr/>
        </p:nvSpPr>
        <p:spPr>
          <a:xfrm>
            <a:off x="3347864"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0" name="ホームベース 19"/>
          <p:cNvSpPr/>
          <p:nvPr/>
        </p:nvSpPr>
        <p:spPr>
          <a:xfrm>
            <a:off x="4860032"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1" name="ホームベース 20"/>
          <p:cNvSpPr/>
          <p:nvPr/>
        </p:nvSpPr>
        <p:spPr>
          <a:xfrm>
            <a:off x="6444208"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0" name="テキスト ボックス 29"/>
          <p:cNvSpPr txBox="1"/>
          <p:nvPr/>
        </p:nvSpPr>
        <p:spPr>
          <a:xfrm>
            <a:off x="683568" y="1772816"/>
            <a:ext cx="684076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7" name="ホームベース 26"/>
          <p:cNvSpPr/>
          <p:nvPr/>
        </p:nvSpPr>
        <p:spPr>
          <a:xfrm>
            <a:off x="5436096"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2" name="ホームベース 51"/>
          <p:cNvSpPr/>
          <p:nvPr/>
        </p:nvSpPr>
        <p:spPr>
          <a:xfrm>
            <a:off x="6372200"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3" name="ホームベース 52"/>
          <p:cNvSpPr/>
          <p:nvPr/>
        </p:nvSpPr>
        <p:spPr>
          <a:xfrm>
            <a:off x="7236296"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4" name="ホームベース 53"/>
          <p:cNvSpPr/>
          <p:nvPr/>
        </p:nvSpPr>
        <p:spPr>
          <a:xfrm>
            <a:off x="8172400"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5" name="テキスト ボックス 54"/>
          <p:cNvSpPr txBox="1"/>
          <p:nvPr/>
        </p:nvSpPr>
        <p:spPr>
          <a:xfrm>
            <a:off x="4572000" y="3573016"/>
            <a:ext cx="5256584" cy="70788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a:t>
            </a:r>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 name="ホームベース 44"/>
          <p:cNvSpPr/>
          <p:nvPr/>
        </p:nvSpPr>
        <p:spPr>
          <a:xfrm>
            <a:off x="1403648"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46" name="ホームベース 45"/>
          <p:cNvSpPr/>
          <p:nvPr/>
        </p:nvSpPr>
        <p:spPr>
          <a:xfrm>
            <a:off x="2339752"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47" name="ホームベース 46"/>
          <p:cNvSpPr/>
          <p:nvPr/>
        </p:nvSpPr>
        <p:spPr>
          <a:xfrm>
            <a:off x="3275856"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49" name="テキスト ボックス 48"/>
          <p:cNvSpPr txBox="1"/>
          <p:nvPr/>
        </p:nvSpPr>
        <p:spPr>
          <a:xfrm>
            <a:off x="611560" y="3573016"/>
            <a:ext cx="3384376" cy="70788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a:t>
            </a:r>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Ｉ　　　Ｓ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59" name="直線コネクタ 58"/>
          <p:cNvCxnSpPr/>
          <p:nvPr/>
        </p:nvCxnSpPr>
        <p:spPr>
          <a:xfrm rot="5400000">
            <a:off x="359532" y="2744924"/>
            <a:ext cx="720080" cy="504056"/>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60" name="直線コネクタ 59"/>
          <p:cNvCxnSpPr/>
          <p:nvPr/>
        </p:nvCxnSpPr>
        <p:spPr>
          <a:xfrm rot="16200000" flipH="1">
            <a:off x="719572" y="2888940"/>
            <a:ext cx="792088" cy="288032"/>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sp>
        <p:nvSpPr>
          <p:cNvPr id="81" name="正方形/長方形 80"/>
          <p:cNvSpPr/>
          <p:nvPr/>
        </p:nvSpPr>
        <p:spPr>
          <a:xfrm>
            <a:off x="107504" y="1268760"/>
            <a:ext cx="2232248" cy="432048"/>
          </a:xfrm>
          <a:prstGeom prst="rect">
            <a:avLst/>
          </a:prstGeom>
          <a:ln w="63500">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従来の広告</a:t>
            </a:r>
          </a:p>
        </p:txBody>
      </p:sp>
      <p:sp>
        <p:nvSpPr>
          <p:cNvPr id="32" name="角丸四角形吹き出し 31"/>
          <p:cNvSpPr/>
          <p:nvPr/>
        </p:nvSpPr>
        <p:spPr>
          <a:xfrm>
            <a:off x="2843808" y="4797152"/>
            <a:ext cx="5688632" cy="1872208"/>
          </a:xfrm>
          <a:prstGeom prst="wedgeRoundRectCallout">
            <a:avLst>
              <a:gd name="adj1" fmla="val -60904"/>
              <a:gd name="adj2" fmla="val -39388"/>
              <a:gd name="adj3" fmla="val 16667"/>
            </a:avLst>
          </a:prstGeom>
          <a:ln w="88900" cmpd="thickThin"/>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solidFill>
                  <a:schemeClr val="tx1"/>
                </a:solidFill>
              </a:rPr>
              <a:t>ツァイガルニック効果により従来の広告よりティーザー広告の</a:t>
            </a:r>
            <a:r>
              <a:rPr lang="ja-JP" altLang="en-US" sz="2400" dirty="0" smtClean="0">
                <a:solidFill>
                  <a:schemeClr val="tx1"/>
                </a:solidFill>
              </a:rPr>
              <a:t>方が</a:t>
            </a:r>
            <a:r>
              <a:rPr lang="ja-JP" altLang="en-US" sz="2400" u="sng" dirty="0" smtClean="0">
                <a:solidFill>
                  <a:srgbClr val="3333CC"/>
                </a:solidFill>
              </a:rPr>
              <a:t>広告への注目</a:t>
            </a:r>
            <a:r>
              <a:rPr lang="ja-JP" altLang="en-US" sz="2400" dirty="0" smtClean="0">
                <a:solidFill>
                  <a:schemeClr val="tx1"/>
                </a:solidFill>
              </a:rPr>
              <a:t>の態度が高いことが</a:t>
            </a:r>
            <a:r>
              <a:rPr kumimoji="1" lang="ja-JP" altLang="en-US" sz="2400" dirty="0" smtClean="0">
                <a:solidFill>
                  <a:schemeClr val="tx1"/>
                </a:solidFill>
              </a:rPr>
              <a:t>証明された</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タイトル 27"/>
          <p:cNvSpPr>
            <a:spLocks noGrp="1"/>
          </p:cNvSpPr>
          <p:nvPr>
            <p:ph type="title"/>
          </p:nvPr>
        </p:nvSpPr>
        <p:spPr/>
        <p:txBody>
          <a:bodyPr/>
          <a:lstStyle/>
          <a:p>
            <a:r>
              <a:rPr kumimoji="1" lang="ja-JP" altLang="en-US" dirty="0" smtClean="0"/>
              <a:t>仮説導出②</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32</a:t>
            </a:fld>
            <a:endParaRPr lang="ja-JP" altLang="en-US"/>
          </a:p>
        </p:txBody>
      </p:sp>
      <p:sp>
        <p:nvSpPr>
          <p:cNvPr id="4" name="ホームベース 3"/>
          <p:cNvSpPr/>
          <p:nvPr/>
        </p:nvSpPr>
        <p:spPr>
          <a:xfrm>
            <a:off x="107504" y="213285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 name="ホームベース 4"/>
          <p:cNvSpPr/>
          <p:nvPr/>
        </p:nvSpPr>
        <p:spPr>
          <a:xfrm>
            <a:off x="1547664" y="213285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6" name="ホームベース 5"/>
          <p:cNvSpPr/>
          <p:nvPr/>
        </p:nvSpPr>
        <p:spPr>
          <a:xfrm>
            <a:off x="4499992" y="213285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7" name="ホームベース 6"/>
          <p:cNvSpPr/>
          <p:nvPr/>
        </p:nvSpPr>
        <p:spPr>
          <a:xfrm>
            <a:off x="2987824" y="2132856"/>
            <a:ext cx="1440160" cy="720080"/>
          </a:xfrm>
          <a:prstGeom prst="homePlate">
            <a:avLst/>
          </a:prstGeom>
          <a:ln>
            <a:solidFill>
              <a:srgbClr val="00B0F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 name="ホームベース 7"/>
          <p:cNvSpPr/>
          <p:nvPr/>
        </p:nvSpPr>
        <p:spPr>
          <a:xfrm>
            <a:off x="3491880" y="3429000"/>
            <a:ext cx="936104"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9" name="ホームベース 8"/>
          <p:cNvSpPr/>
          <p:nvPr/>
        </p:nvSpPr>
        <p:spPr>
          <a:xfrm>
            <a:off x="44279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508774" y="2924944"/>
            <a:ext cx="492443" cy="792088"/>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11" name="テキスト ボックス 10"/>
          <p:cNvSpPr txBox="1"/>
          <p:nvPr/>
        </p:nvSpPr>
        <p:spPr>
          <a:xfrm>
            <a:off x="1876926" y="2924944"/>
            <a:ext cx="492443" cy="864096"/>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12" name="テキスト ボックス 11"/>
          <p:cNvSpPr txBox="1"/>
          <p:nvPr/>
        </p:nvSpPr>
        <p:spPr>
          <a:xfrm>
            <a:off x="4860032" y="2924944"/>
            <a:ext cx="492443" cy="1008112"/>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13" name="テキスト ボックス 12"/>
          <p:cNvSpPr txBox="1"/>
          <p:nvPr/>
        </p:nvSpPr>
        <p:spPr>
          <a:xfrm>
            <a:off x="3275856" y="2924944"/>
            <a:ext cx="492443" cy="792088"/>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sp>
        <p:nvSpPr>
          <p:cNvPr id="14" name="正方形/長方形 13"/>
          <p:cNvSpPr/>
          <p:nvPr/>
        </p:nvSpPr>
        <p:spPr>
          <a:xfrm>
            <a:off x="107504" y="1268760"/>
            <a:ext cx="2520280" cy="504056"/>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dirty="0" smtClean="0"/>
              <a:t>ティーザー広告の場合</a:t>
            </a:r>
            <a:endParaRPr kumimoji="1" lang="ja-JP" altLang="en-US" dirty="0"/>
          </a:p>
        </p:txBody>
      </p:sp>
      <p:sp>
        <p:nvSpPr>
          <p:cNvPr id="16" name="ホームベース 15"/>
          <p:cNvSpPr/>
          <p:nvPr/>
        </p:nvSpPr>
        <p:spPr>
          <a:xfrm>
            <a:off x="5325988"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7" name="ホームベース 16"/>
          <p:cNvSpPr/>
          <p:nvPr/>
        </p:nvSpPr>
        <p:spPr>
          <a:xfrm>
            <a:off x="6190084"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8" name="ホームベース 17"/>
          <p:cNvSpPr/>
          <p:nvPr/>
        </p:nvSpPr>
        <p:spPr>
          <a:xfrm>
            <a:off x="7078563" y="3429000"/>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9" name="テキスト ボックス 18"/>
          <p:cNvSpPr txBox="1"/>
          <p:nvPr/>
        </p:nvSpPr>
        <p:spPr>
          <a:xfrm>
            <a:off x="539552" y="2132856"/>
            <a:ext cx="860444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テキスト ボックス 19"/>
          <p:cNvSpPr txBox="1"/>
          <p:nvPr/>
        </p:nvSpPr>
        <p:spPr>
          <a:xfrm>
            <a:off x="3635896" y="3501008"/>
            <a:ext cx="5256584" cy="52322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4" name="ドーナツ 23"/>
          <p:cNvSpPr/>
          <p:nvPr/>
        </p:nvSpPr>
        <p:spPr>
          <a:xfrm>
            <a:off x="251520" y="1772816"/>
            <a:ext cx="5832648" cy="1656184"/>
          </a:xfrm>
          <a:prstGeom prst="donut">
            <a:avLst>
              <a:gd name="adj" fmla="val 786"/>
            </a:avLst>
          </a:prstGeom>
          <a:solidFill>
            <a:srgbClr val="FF0000"/>
          </a:solid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grpSp>
        <p:nvGrpSpPr>
          <p:cNvPr id="25" name="グループ化 24"/>
          <p:cNvGrpSpPr/>
          <p:nvPr/>
        </p:nvGrpSpPr>
        <p:grpSpPr>
          <a:xfrm>
            <a:off x="395536" y="4293096"/>
            <a:ext cx="8352928" cy="2160240"/>
            <a:chOff x="179512" y="1412776"/>
            <a:chExt cx="8136904" cy="2088232"/>
          </a:xfrm>
        </p:grpSpPr>
        <p:sp>
          <p:nvSpPr>
            <p:cNvPr id="26" name="角丸四角形 25"/>
            <p:cNvSpPr/>
            <p:nvPr/>
          </p:nvSpPr>
          <p:spPr>
            <a:xfrm>
              <a:off x="179512" y="1412776"/>
              <a:ext cx="8136904" cy="2088232"/>
            </a:xfrm>
            <a:prstGeom prst="roundRect">
              <a:avLst/>
            </a:prstGeom>
            <a:solidFill>
              <a:schemeClr val="bg1"/>
            </a:solidFill>
            <a:ln w="63500" cmpd="sng">
              <a:prstDash val="sysDash"/>
            </a:ln>
          </p:spPr>
          <p:style>
            <a:lnRef idx="2">
              <a:schemeClr val="accent4"/>
            </a:lnRef>
            <a:fillRef idx="1">
              <a:schemeClr val="lt1"/>
            </a:fillRef>
            <a:effectRef idx="0">
              <a:schemeClr val="accent4"/>
            </a:effectRef>
            <a:fontRef idx="minor">
              <a:schemeClr val="dk1"/>
            </a:fontRef>
          </p:style>
          <p:txBody>
            <a:bodyPr rtlCol="0" anchor="ctr"/>
            <a:lstStyle/>
            <a:p>
              <a:pPr>
                <a:buNone/>
              </a:pPr>
              <a:r>
                <a:rPr lang="ja-JP" altLang="en-US" sz="2400" u="sng" dirty="0" smtClean="0"/>
                <a:t>●認知不安（</a:t>
              </a:r>
              <a:r>
                <a:rPr lang="en-US" altLang="ja-JP" sz="2400" u="sng" dirty="0" smtClean="0"/>
                <a:t>Cognitive Anxiety</a:t>
              </a:r>
              <a:r>
                <a:rPr lang="ja-JP" altLang="en-US" sz="2400" u="sng" dirty="0" smtClean="0"/>
                <a:t>）</a:t>
              </a:r>
            </a:p>
            <a:p>
              <a:pPr>
                <a:buNone/>
              </a:pPr>
              <a:r>
                <a:rPr lang="ja-JP" altLang="en-US" sz="2400" dirty="0" smtClean="0"/>
                <a:t>何がなにやら、わけが分からない状態。人は認知不安を嫌う。知的</a:t>
              </a:r>
              <a:r>
                <a:rPr lang="ja-JP" altLang="en-US" sz="2400" b="1" dirty="0" smtClean="0">
                  <a:solidFill>
                    <a:srgbClr val="FF0000"/>
                  </a:solidFill>
                </a:rPr>
                <a:t>好奇心</a:t>
              </a:r>
              <a:r>
                <a:rPr lang="ja-JP" altLang="en-US" sz="2400" dirty="0" smtClean="0"/>
                <a:t>を刺激して、情報の探索行動へと駆り立てる。</a:t>
              </a:r>
              <a:endParaRPr lang="en-US" altLang="ja-JP" sz="2400" dirty="0" smtClean="0"/>
            </a:p>
          </p:txBody>
        </p:sp>
        <p:sp>
          <p:nvSpPr>
            <p:cNvPr id="27" name="テキスト ボックス 26"/>
            <p:cNvSpPr txBox="1"/>
            <p:nvPr/>
          </p:nvSpPr>
          <p:spPr>
            <a:xfrm>
              <a:off x="6438669" y="3164196"/>
              <a:ext cx="1584176" cy="276999"/>
            </a:xfrm>
            <a:prstGeom prst="rect">
              <a:avLst/>
            </a:prstGeom>
            <a:noFill/>
          </p:spPr>
          <p:txBody>
            <a:bodyPr wrap="square" rtlCol="0">
              <a:spAutoFit/>
            </a:bodyPr>
            <a:lstStyle/>
            <a:p>
              <a:r>
                <a:rPr kumimoji="1" lang="ja-JP" altLang="en-US" sz="1200" dirty="0" smtClean="0"/>
                <a:t>出典：認知心理学</a:t>
              </a:r>
              <a:endParaRPr kumimoji="1" lang="ja-JP" altLang="en-US" sz="1200" dirty="0"/>
            </a:p>
          </p:txBody>
        </p:sp>
      </p:grpSp>
      <p:sp>
        <p:nvSpPr>
          <p:cNvPr id="30" name="角丸四角形吹き出し 29"/>
          <p:cNvSpPr/>
          <p:nvPr/>
        </p:nvSpPr>
        <p:spPr>
          <a:xfrm>
            <a:off x="5004048" y="692696"/>
            <a:ext cx="3960440" cy="1224136"/>
          </a:xfrm>
          <a:prstGeom prst="wedgeRoundRectCallout">
            <a:avLst>
              <a:gd name="adj1" fmla="val -36986"/>
              <a:gd name="adj2" fmla="val 81165"/>
              <a:gd name="adj3" fmla="val 16667"/>
            </a:avLst>
          </a:prstGeom>
          <a:solidFill>
            <a:schemeClr val="accent3">
              <a:lumMod val="20000"/>
              <a:lumOff val="80000"/>
            </a:schemeClr>
          </a:solidFill>
          <a:ln w="63500">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000" dirty="0" smtClean="0">
                <a:solidFill>
                  <a:schemeClr val="tx1"/>
                </a:solidFill>
              </a:rPr>
              <a:t>ティーザー広告は商品の断片的な情報しか</a:t>
            </a:r>
            <a:r>
              <a:rPr lang="ja-JP" altLang="en-US" sz="2000" dirty="0" smtClean="0">
                <a:solidFill>
                  <a:schemeClr val="tx1"/>
                </a:solidFill>
              </a:rPr>
              <a:t>明らか</a:t>
            </a:r>
            <a:r>
              <a:rPr kumimoji="1" lang="ja-JP" altLang="en-US" sz="2000" dirty="0" smtClean="0">
                <a:solidFill>
                  <a:schemeClr val="tx1"/>
                </a:solidFill>
              </a:rPr>
              <a:t>にされていない</a:t>
            </a:r>
          </a:p>
        </p:txBody>
      </p:sp>
      <p:pic>
        <p:nvPicPr>
          <p:cNvPr id="1026" name="Picture 2" descr="C:\Documents and Settings\bm0902369\Local Settings\Temporary Internet Files\Content.IE5\XGHI1TUD\MC900441902[1].wmf"/>
          <p:cNvPicPr>
            <a:picLocks noChangeAspect="1" noChangeArrowheads="1"/>
          </p:cNvPicPr>
          <p:nvPr/>
        </p:nvPicPr>
        <p:blipFill>
          <a:blip r:embed="rId2" cstate="print"/>
          <a:srcRect/>
          <a:stretch>
            <a:fillRect/>
          </a:stretch>
        </p:blipFill>
        <p:spPr bwMode="auto">
          <a:xfrm>
            <a:off x="6444208" y="2204864"/>
            <a:ext cx="825293" cy="97519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smtClean="0"/>
              <a:t>仮説導出②</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33</a:t>
            </a:fld>
            <a:endParaRPr lang="ja-JP" altLang="en-US"/>
          </a:p>
        </p:txBody>
      </p:sp>
      <p:grpSp>
        <p:nvGrpSpPr>
          <p:cNvPr id="10" name="グループ化 9"/>
          <p:cNvGrpSpPr/>
          <p:nvPr/>
        </p:nvGrpSpPr>
        <p:grpSpPr>
          <a:xfrm>
            <a:off x="251520" y="1628800"/>
            <a:ext cx="8280920" cy="2160240"/>
            <a:chOff x="323528" y="1700808"/>
            <a:chExt cx="8280920" cy="2160240"/>
          </a:xfrm>
        </p:grpSpPr>
        <p:sp>
          <p:nvSpPr>
            <p:cNvPr id="6" name="角丸四角形 5"/>
            <p:cNvSpPr/>
            <p:nvPr/>
          </p:nvSpPr>
          <p:spPr>
            <a:xfrm>
              <a:off x="323528" y="1700808"/>
              <a:ext cx="8280920" cy="2160240"/>
            </a:xfrm>
            <a:prstGeom prst="roundRect">
              <a:avLst/>
            </a:prstGeom>
            <a:solidFill>
              <a:schemeClr val="accent3">
                <a:lumMod val="20000"/>
                <a:lumOff val="80000"/>
              </a:schemeClr>
            </a:solidFill>
            <a:ln w="63500" cmpd="sng">
              <a:solidFill>
                <a:schemeClr val="accent3"/>
              </a:solidFill>
              <a:prstDash val="sysDash"/>
            </a:ln>
          </p:spPr>
          <p:style>
            <a:lnRef idx="2">
              <a:schemeClr val="accent4"/>
            </a:lnRef>
            <a:fillRef idx="1">
              <a:schemeClr val="lt1"/>
            </a:fillRef>
            <a:effectRef idx="0">
              <a:schemeClr val="accent4"/>
            </a:effectRef>
            <a:fontRef idx="minor">
              <a:schemeClr val="dk1"/>
            </a:fontRef>
          </p:style>
          <p:txBody>
            <a:bodyPr rtlCol="0" anchor="ctr"/>
            <a:lstStyle/>
            <a:p>
              <a:r>
                <a:rPr lang="ja-JP" altLang="ja-JP" sz="2400" b="1" dirty="0" smtClean="0">
                  <a:solidFill>
                    <a:srgbClr val="FF0000"/>
                  </a:solidFill>
                </a:rPr>
                <a:t>好奇心</a:t>
              </a:r>
              <a:r>
                <a:rPr lang="ja-JP" altLang="ja-JP" sz="2400" dirty="0" smtClean="0"/>
                <a:t>とは未知の物事に対する行動や精神的な働きを示す言葉で、自然環境や周囲の出来事の情報や関連するものを求めようとさせることにつながる。 また、聞きなれない名称は人々に好奇心を植え付けるため、注目を集める</a:t>
              </a:r>
              <a:r>
                <a:rPr lang="ja-JP" altLang="en-US" sz="2400" dirty="0" smtClean="0"/>
                <a:t>。</a:t>
              </a:r>
              <a:endParaRPr lang="ja-JP" altLang="en-US" sz="2400" dirty="0"/>
            </a:p>
          </p:txBody>
        </p:sp>
        <p:sp>
          <p:nvSpPr>
            <p:cNvPr id="8" name="テキスト ボックス 7"/>
            <p:cNvSpPr txBox="1"/>
            <p:nvPr/>
          </p:nvSpPr>
          <p:spPr>
            <a:xfrm>
              <a:off x="6444208" y="3429000"/>
              <a:ext cx="1944216" cy="261610"/>
            </a:xfrm>
            <a:prstGeom prst="rect">
              <a:avLst/>
            </a:prstGeom>
            <a:noFill/>
          </p:spPr>
          <p:txBody>
            <a:bodyPr wrap="square" rtlCol="0">
              <a:spAutoFit/>
            </a:bodyPr>
            <a:lstStyle/>
            <a:p>
              <a:r>
                <a:rPr kumimoji="1" lang="ja-JP" altLang="en-US" sz="1100" dirty="0" smtClean="0"/>
                <a:t>出典：日本大百科全書</a:t>
              </a:r>
              <a:endParaRPr kumimoji="1" lang="ja-JP" altLang="en-US" sz="1100" dirty="0"/>
            </a:p>
          </p:txBody>
        </p:sp>
      </p:grpSp>
      <p:sp>
        <p:nvSpPr>
          <p:cNvPr id="11" name="下矢印 10"/>
          <p:cNvSpPr/>
          <p:nvPr/>
        </p:nvSpPr>
        <p:spPr>
          <a:xfrm>
            <a:off x="1979712" y="3933056"/>
            <a:ext cx="1728192" cy="1080120"/>
          </a:xfrm>
          <a:prstGeom prst="down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2" name="角丸四角形 11"/>
          <p:cNvSpPr/>
          <p:nvPr/>
        </p:nvSpPr>
        <p:spPr>
          <a:xfrm>
            <a:off x="1763688" y="5157192"/>
            <a:ext cx="7128792" cy="1512168"/>
          </a:xfrm>
          <a:prstGeom prst="roundRect">
            <a:avLst/>
          </a:prstGeom>
          <a:ln w="88900">
            <a:prstDash val="sysDash"/>
          </a:ln>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2400" dirty="0" smtClean="0">
                <a:solidFill>
                  <a:schemeClr val="tx1"/>
                </a:solidFill>
              </a:rPr>
              <a:t>ティーザー広告の購買モデルにおいて</a:t>
            </a:r>
            <a:r>
              <a:rPr kumimoji="1" lang="ja-JP" altLang="en-US" sz="2400" dirty="0" smtClean="0">
                <a:solidFill>
                  <a:schemeClr val="tx1"/>
                </a:solidFill>
              </a:rPr>
              <a:t>好奇心が</a:t>
            </a:r>
            <a:endParaRPr kumimoji="1" lang="en-US" altLang="ja-JP" sz="2400" dirty="0" smtClean="0">
              <a:solidFill>
                <a:schemeClr val="tx1"/>
              </a:solidFill>
            </a:endParaRPr>
          </a:p>
          <a:p>
            <a:pPr algn="ctr"/>
            <a:r>
              <a:rPr kumimoji="1" lang="ja-JP" altLang="en-US" sz="2400" dirty="0" smtClean="0">
                <a:solidFill>
                  <a:schemeClr val="tx1"/>
                </a:solidFill>
              </a:rPr>
              <a:t>高められるため従来に比べて注目への態度も</a:t>
            </a:r>
            <a:r>
              <a:rPr lang="ja-JP" altLang="en-US" sz="2400" dirty="0" smtClean="0">
                <a:solidFill>
                  <a:schemeClr val="tx1"/>
                </a:solidFill>
              </a:rPr>
              <a:t>高い</a:t>
            </a:r>
            <a:endParaRPr kumimoji="1" lang="en-US" altLang="ja-JP" sz="2400" dirty="0" smtClean="0">
              <a:solidFill>
                <a:schemeClr val="tx1"/>
              </a:solidFill>
            </a:endParaRPr>
          </a:p>
        </p:txBody>
      </p:sp>
      <p:pic>
        <p:nvPicPr>
          <p:cNvPr id="2050" name="Picture 2" descr="C:\Documents and Settings\bm0902369\Local Settings\Temporary Internet Files\Content.IE5\TOD2CJKX\MC900441934[1].wmf"/>
          <p:cNvPicPr>
            <a:picLocks noChangeAspect="1" noChangeArrowheads="1"/>
          </p:cNvPicPr>
          <p:nvPr/>
        </p:nvPicPr>
        <p:blipFill>
          <a:blip r:embed="rId2" cstate="print"/>
          <a:srcRect/>
          <a:stretch>
            <a:fillRect/>
          </a:stretch>
        </p:blipFill>
        <p:spPr bwMode="auto">
          <a:xfrm>
            <a:off x="179512" y="5229200"/>
            <a:ext cx="1763688" cy="1257692"/>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ja-JP" altLang="en-US" dirty="0" smtClean="0"/>
              <a:t>仮説導出②</a:t>
            </a:r>
            <a:endParaRPr kumimoji="1" lang="ja-JP" altLang="en-US" dirty="0"/>
          </a:p>
        </p:txBody>
      </p:sp>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34</a:t>
            </a:fld>
            <a:endParaRPr lang="ja-JP" altLang="en-US"/>
          </a:p>
        </p:txBody>
      </p:sp>
      <p:sp>
        <p:nvSpPr>
          <p:cNvPr id="4" name="ホームベース 3"/>
          <p:cNvSpPr/>
          <p:nvPr/>
        </p:nvSpPr>
        <p:spPr>
          <a:xfrm>
            <a:off x="107504"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 name="ホームベース 4"/>
          <p:cNvSpPr/>
          <p:nvPr/>
        </p:nvSpPr>
        <p:spPr>
          <a:xfrm>
            <a:off x="1547664"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6" name="ホームベース 5"/>
          <p:cNvSpPr/>
          <p:nvPr/>
        </p:nvSpPr>
        <p:spPr>
          <a:xfrm>
            <a:off x="4572000" y="1988840"/>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7" name="ホームベース 6"/>
          <p:cNvSpPr/>
          <p:nvPr/>
        </p:nvSpPr>
        <p:spPr>
          <a:xfrm>
            <a:off x="3059832" y="1988840"/>
            <a:ext cx="1440160" cy="720080"/>
          </a:xfrm>
          <a:prstGeom prst="homePlate">
            <a:avLst/>
          </a:prstGeom>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8" name="ホームベース 7"/>
          <p:cNvSpPr/>
          <p:nvPr/>
        </p:nvSpPr>
        <p:spPr>
          <a:xfrm>
            <a:off x="2843808" y="3645024"/>
            <a:ext cx="1326147" cy="1008112"/>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9" name="ホームベース 8"/>
          <p:cNvSpPr/>
          <p:nvPr/>
        </p:nvSpPr>
        <p:spPr>
          <a:xfrm>
            <a:off x="4211960" y="3645024"/>
            <a:ext cx="1224136" cy="1008112"/>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0" name="テキスト ボックス 9"/>
          <p:cNvSpPr txBox="1"/>
          <p:nvPr/>
        </p:nvSpPr>
        <p:spPr>
          <a:xfrm>
            <a:off x="508774" y="2852936"/>
            <a:ext cx="492443" cy="792088"/>
          </a:xfrm>
          <a:prstGeom prst="rect">
            <a:avLst/>
          </a:prstGeom>
          <a:noFill/>
        </p:spPr>
        <p:txBody>
          <a:bodyPr vert="eaVert" wrap="square" rtlCol="0">
            <a:spAutoFit/>
          </a:bodyPr>
          <a:lstStyle/>
          <a:p>
            <a:r>
              <a:rPr kumimoji="1" lang="ja-JP" altLang="en-US" sz="2000" dirty="0" smtClean="0"/>
              <a:t>注目</a:t>
            </a:r>
            <a:endParaRPr kumimoji="1" lang="ja-JP" altLang="en-US" sz="2000" dirty="0"/>
          </a:p>
        </p:txBody>
      </p:sp>
      <p:sp>
        <p:nvSpPr>
          <p:cNvPr id="11" name="テキスト ボックス 10"/>
          <p:cNvSpPr txBox="1"/>
          <p:nvPr/>
        </p:nvSpPr>
        <p:spPr>
          <a:xfrm>
            <a:off x="1876926" y="2852936"/>
            <a:ext cx="492443" cy="864096"/>
          </a:xfrm>
          <a:prstGeom prst="rect">
            <a:avLst/>
          </a:prstGeom>
          <a:noFill/>
        </p:spPr>
        <p:txBody>
          <a:bodyPr vert="eaVert" wrap="square" rtlCol="0">
            <a:spAutoFit/>
          </a:bodyPr>
          <a:lstStyle/>
          <a:p>
            <a:r>
              <a:rPr kumimoji="1" lang="ja-JP" altLang="en-US" sz="2000" dirty="0" smtClean="0"/>
              <a:t>興味</a:t>
            </a:r>
            <a:endParaRPr kumimoji="1" lang="ja-JP" altLang="en-US" sz="2000" dirty="0"/>
          </a:p>
        </p:txBody>
      </p:sp>
      <p:sp>
        <p:nvSpPr>
          <p:cNvPr id="12" name="テキスト ボックス 11"/>
          <p:cNvSpPr txBox="1"/>
          <p:nvPr/>
        </p:nvSpPr>
        <p:spPr>
          <a:xfrm>
            <a:off x="3419872" y="2780928"/>
            <a:ext cx="492443" cy="1008112"/>
          </a:xfrm>
          <a:prstGeom prst="rect">
            <a:avLst/>
          </a:prstGeom>
          <a:noFill/>
        </p:spPr>
        <p:txBody>
          <a:bodyPr vert="eaVert" wrap="square" rtlCol="0">
            <a:spAutoFit/>
          </a:bodyPr>
          <a:lstStyle/>
          <a:p>
            <a:r>
              <a:rPr kumimoji="1" lang="ja-JP" altLang="en-US" sz="2000" dirty="0" smtClean="0"/>
              <a:t>調査</a:t>
            </a:r>
            <a:endParaRPr kumimoji="1" lang="ja-JP" altLang="en-US" sz="2000" dirty="0"/>
          </a:p>
        </p:txBody>
      </p:sp>
      <p:sp>
        <p:nvSpPr>
          <p:cNvPr id="13" name="テキスト ボックス 12"/>
          <p:cNvSpPr txBox="1"/>
          <p:nvPr/>
        </p:nvSpPr>
        <p:spPr>
          <a:xfrm>
            <a:off x="4932040" y="2780928"/>
            <a:ext cx="492443" cy="792088"/>
          </a:xfrm>
          <a:prstGeom prst="rect">
            <a:avLst/>
          </a:prstGeom>
          <a:noFill/>
        </p:spPr>
        <p:txBody>
          <a:bodyPr vert="eaVert" wrap="square" rtlCol="0">
            <a:spAutoFit/>
          </a:bodyPr>
          <a:lstStyle/>
          <a:p>
            <a:r>
              <a:rPr kumimoji="1" lang="ja-JP" altLang="en-US" sz="2000" dirty="0" smtClean="0"/>
              <a:t>共有</a:t>
            </a:r>
            <a:endParaRPr kumimoji="1" lang="ja-JP" altLang="en-US" sz="2000" dirty="0"/>
          </a:p>
        </p:txBody>
      </p:sp>
      <p:sp>
        <p:nvSpPr>
          <p:cNvPr id="16" name="ホームベース 15"/>
          <p:cNvSpPr/>
          <p:nvPr/>
        </p:nvSpPr>
        <p:spPr>
          <a:xfrm>
            <a:off x="5436096" y="3645024"/>
            <a:ext cx="1224136" cy="1008112"/>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7" name="ホームベース 16"/>
          <p:cNvSpPr/>
          <p:nvPr/>
        </p:nvSpPr>
        <p:spPr>
          <a:xfrm>
            <a:off x="6660232" y="3645024"/>
            <a:ext cx="1224136" cy="1008112"/>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8" name="ホームベース 17"/>
          <p:cNvSpPr/>
          <p:nvPr/>
        </p:nvSpPr>
        <p:spPr>
          <a:xfrm>
            <a:off x="7919864" y="3645024"/>
            <a:ext cx="1224136" cy="1008112"/>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9" name="テキスト ボックス 18"/>
          <p:cNvSpPr txBox="1"/>
          <p:nvPr/>
        </p:nvSpPr>
        <p:spPr>
          <a:xfrm>
            <a:off x="539552" y="1988840"/>
            <a:ext cx="8604448"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0" name="テキスト ボックス 19"/>
          <p:cNvSpPr txBox="1"/>
          <p:nvPr/>
        </p:nvSpPr>
        <p:spPr>
          <a:xfrm>
            <a:off x="3131840" y="3861048"/>
            <a:ext cx="5760640" cy="64633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4" name="角丸四角形 23"/>
          <p:cNvSpPr/>
          <p:nvPr/>
        </p:nvSpPr>
        <p:spPr>
          <a:xfrm>
            <a:off x="2195736" y="4869160"/>
            <a:ext cx="6624736" cy="1656184"/>
          </a:xfrm>
          <a:prstGeom prst="roundRect">
            <a:avLst/>
          </a:prstGeom>
          <a:ln w="88900" cmpd="thickThin"/>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solidFill>
                  <a:schemeClr val="tx1"/>
                </a:solidFill>
              </a:rPr>
              <a:t>結びつきが強いため、“</a:t>
            </a:r>
            <a:r>
              <a:rPr kumimoji="1" lang="en-US" altLang="ja-JP" sz="2400" dirty="0" smtClean="0">
                <a:solidFill>
                  <a:schemeClr val="tx1"/>
                </a:solidFill>
              </a:rPr>
              <a:t>AISS</a:t>
            </a:r>
            <a:r>
              <a:rPr kumimoji="1" lang="ja-JP" altLang="en-US" sz="2400" dirty="0" smtClean="0">
                <a:solidFill>
                  <a:schemeClr val="tx1"/>
                </a:solidFill>
              </a:rPr>
              <a:t>”の影響より“</a:t>
            </a:r>
            <a:r>
              <a:rPr kumimoji="1" lang="en-US" altLang="ja-JP" sz="2400" dirty="0" smtClean="0">
                <a:solidFill>
                  <a:schemeClr val="tx1"/>
                </a:solidFill>
              </a:rPr>
              <a:t>AISAS</a:t>
            </a:r>
            <a:r>
              <a:rPr kumimoji="1" lang="ja-JP" altLang="en-US" sz="2400" dirty="0" smtClean="0">
                <a:solidFill>
                  <a:schemeClr val="tx1"/>
                </a:solidFill>
              </a:rPr>
              <a:t>”の“</a:t>
            </a:r>
            <a:r>
              <a:rPr kumimoji="1" lang="en-US" altLang="ja-JP" sz="2400" b="1" dirty="0" smtClean="0">
                <a:solidFill>
                  <a:schemeClr val="tx1"/>
                </a:solidFill>
              </a:rPr>
              <a:t>A</a:t>
            </a:r>
            <a:r>
              <a:rPr kumimoji="1" lang="ja-JP" altLang="en-US" sz="2400" dirty="0" smtClean="0">
                <a:solidFill>
                  <a:schemeClr val="tx1"/>
                </a:solidFill>
              </a:rPr>
              <a:t>”</a:t>
            </a:r>
            <a:r>
              <a:rPr lang="ja-JP" altLang="en-US" sz="2400" dirty="0" smtClean="0">
                <a:solidFill>
                  <a:schemeClr val="tx1"/>
                </a:solidFill>
              </a:rPr>
              <a:t>への</a:t>
            </a:r>
            <a:r>
              <a:rPr kumimoji="1" lang="ja-JP" altLang="en-US" sz="2400" dirty="0" smtClean="0">
                <a:solidFill>
                  <a:schemeClr val="tx1"/>
                </a:solidFill>
              </a:rPr>
              <a:t>態度</a:t>
            </a:r>
            <a:r>
              <a:rPr lang="ja-JP" altLang="en-US" sz="2400" dirty="0" smtClean="0">
                <a:solidFill>
                  <a:schemeClr val="tx1"/>
                </a:solidFill>
              </a:rPr>
              <a:t>が高まる</a:t>
            </a:r>
            <a:r>
              <a:rPr kumimoji="1" lang="ja-JP" altLang="en-US" sz="2400" dirty="0" smtClean="0">
                <a:solidFill>
                  <a:schemeClr val="tx1"/>
                </a:solidFill>
              </a:rPr>
              <a:t>。</a:t>
            </a:r>
          </a:p>
        </p:txBody>
      </p:sp>
      <p:sp>
        <p:nvSpPr>
          <p:cNvPr id="22" name="円/楕円 21"/>
          <p:cNvSpPr/>
          <p:nvPr/>
        </p:nvSpPr>
        <p:spPr>
          <a:xfrm rot="2473984">
            <a:off x="3654540" y="1362507"/>
            <a:ext cx="1124606" cy="3975593"/>
          </a:xfrm>
          <a:prstGeom prst="ellipse">
            <a:avLst/>
          </a:prstGeom>
          <a:noFill/>
          <a:ln w="50800">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正方形/長方形 81"/>
          <p:cNvSpPr/>
          <p:nvPr/>
        </p:nvSpPr>
        <p:spPr>
          <a:xfrm>
            <a:off x="179512" y="4365104"/>
            <a:ext cx="2304256" cy="432048"/>
          </a:xfrm>
          <a:prstGeom prst="rect">
            <a:avLst/>
          </a:prstGeom>
          <a:ln w="63500">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ティーザー広告</a:t>
            </a:r>
          </a:p>
        </p:txBody>
      </p:sp>
      <p:sp>
        <p:nvSpPr>
          <p:cNvPr id="111" name="円/楕円 110"/>
          <p:cNvSpPr/>
          <p:nvPr/>
        </p:nvSpPr>
        <p:spPr>
          <a:xfrm>
            <a:off x="4283968" y="3429000"/>
            <a:ext cx="1080120" cy="936104"/>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10" name="円/楕円 109"/>
          <p:cNvSpPr/>
          <p:nvPr/>
        </p:nvSpPr>
        <p:spPr>
          <a:xfrm>
            <a:off x="251520" y="3429000"/>
            <a:ext cx="1080120" cy="936104"/>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09" name="円/楕円 108"/>
          <p:cNvSpPr/>
          <p:nvPr/>
        </p:nvSpPr>
        <p:spPr>
          <a:xfrm>
            <a:off x="323528" y="1772816"/>
            <a:ext cx="1368152" cy="792088"/>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sz="2400" dirty="0" smtClean="0">
              <a:solidFill>
                <a:schemeClr val="tx1"/>
              </a:solidFill>
            </a:endParaRPr>
          </a:p>
        </p:txBody>
      </p:sp>
      <p:sp>
        <p:nvSpPr>
          <p:cNvPr id="29" name="タイトル 28"/>
          <p:cNvSpPr>
            <a:spLocks noGrp="1"/>
          </p:cNvSpPr>
          <p:nvPr>
            <p:ph type="title"/>
          </p:nvPr>
        </p:nvSpPr>
        <p:spPr/>
        <p:txBody>
          <a:bodyPr/>
          <a:lstStyle/>
          <a:p>
            <a:r>
              <a:rPr kumimoji="1" lang="ja-JP" altLang="en-US" dirty="0" smtClean="0"/>
              <a:t>仮説導出②</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35</a:t>
            </a:fld>
            <a:endParaRPr lang="ja-JP" altLang="en-US"/>
          </a:p>
        </p:txBody>
      </p:sp>
      <p:sp>
        <p:nvSpPr>
          <p:cNvPr id="18" name="ホームベース 17"/>
          <p:cNvSpPr/>
          <p:nvPr/>
        </p:nvSpPr>
        <p:spPr>
          <a:xfrm>
            <a:off x="1835696"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19" name="ホームベース 18"/>
          <p:cNvSpPr/>
          <p:nvPr/>
        </p:nvSpPr>
        <p:spPr>
          <a:xfrm>
            <a:off x="3347864"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0" name="ホームベース 19"/>
          <p:cNvSpPr/>
          <p:nvPr/>
        </p:nvSpPr>
        <p:spPr>
          <a:xfrm>
            <a:off x="4860032"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21" name="ホームベース 20"/>
          <p:cNvSpPr/>
          <p:nvPr/>
        </p:nvSpPr>
        <p:spPr>
          <a:xfrm>
            <a:off x="6444208" y="1772816"/>
            <a:ext cx="1440160"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30" name="テキスト ボックス 29"/>
          <p:cNvSpPr txBox="1"/>
          <p:nvPr/>
        </p:nvSpPr>
        <p:spPr>
          <a:xfrm>
            <a:off x="683568" y="1772816"/>
            <a:ext cx="6840760" cy="769441"/>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　　　Ｉ　　　 Ｓ　　　Ａ　　　Ｓ　　　　　　　　</a:t>
            </a:r>
            <a:endParaRPr kumimoji="1" lang="ja-JP" altLang="en-US"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27" name="ホームベース 26"/>
          <p:cNvSpPr/>
          <p:nvPr/>
        </p:nvSpPr>
        <p:spPr>
          <a:xfrm>
            <a:off x="5436096"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2" name="ホームベース 51"/>
          <p:cNvSpPr/>
          <p:nvPr/>
        </p:nvSpPr>
        <p:spPr>
          <a:xfrm>
            <a:off x="6372200"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3" name="ホームベース 52"/>
          <p:cNvSpPr/>
          <p:nvPr/>
        </p:nvSpPr>
        <p:spPr>
          <a:xfrm>
            <a:off x="7236296"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4" name="ホームベース 53"/>
          <p:cNvSpPr/>
          <p:nvPr/>
        </p:nvSpPr>
        <p:spPr>
          <a:xfrm>
            <a:off x="8172400"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55" name="テキスト ボックス 54"/>
          <p:cNvSpPr txBox="1"/>
          <p:nvPr/>
        </p:nvSpPr>
        <p:spPr>
          <a:xfrm>
            <a:off x="4572000" y="3573016"/>
            <a:ext cx="5256584" cy="70788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a:t>
            </a:r>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Ｉ　　　Ｓ　　　Ａ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5" name="ホームベース 44"/>
          <p:cNvSpPr/>
          <p:nvPr/>
        </p:nvSpPr>
        <p:spPr>
          <a:xfrm>
            <a:off x="1403648"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46" name="ホームベース 45"/>
          <p:cNvSpPr/>
          <p:nvPr/>
        </p:nvSpPr>
        <p:spPr>
          <a:xfrm>
            <a:off x="2339752"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47" name="ホームベース 46"/>
          <p:cNvSpPr/>
          <p:nvPr/>
        </p:nvSpPr>
        <p:spPr>
          <a:xfrm>
            <a:off x="3275856" y="3573016"/>
            <a:ext cx="864096" cy="720080"/>
          </a:xfrm>
          <a:prstGeom prst="homePlate">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ja-JP" altLang="en-US"/>
          </a:p>
        </p:txBody>
      </p:sp>
      <p:sp>
        <p:nvSpPr>
          <p:cNvPr id="49" name="テキスト ボックス 48"/>
          <p:cNvSpPr txBox="1"/>
          <p:nvPr/>
        </p:nvSpPr>
        <p:spPr>
          <a:xfrm>
            <a:off x="611560" y="3573016"/>
            <a:ext cx="3384376" cy="70788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kumimoji="1" lang="ja-JP" alt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Ａ</a:t>
            </a:r>
            <a:r>
              <a:rPr kumimoji="1" lang="ja-JP" altLang="en-US" sz="2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Ｉ　　　Ｓ　　　Ｓ　　　　　　　　</a:t>
            </a:r>
            <a:endParaRPr kumimoji="1" lang="ja-JP" altLang="en-US"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cxnSp>
        <p:nvCxnSpPr>
          <p:cNvPr id="59" name="直線コネクタ 58"/>
          <p:cNvCxnSpPr/>
          <p:nvPr/>
        </p:nvCxnSpPr>
        <p:spPr>
          <a:xfrm rot="5400000">
            <a:off x="359532" y="2744924"/>
            <a:ext cx="720080" cy="504056"/>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60" name="直線コネクタ 59"/>
          <p:cNvCxnSpPr/>
          <p:nvPr/>
        </p:nvCxnSpPr>
        <p:spPr>
          <a:xfrm rot="16200000" flipH="1">
            <a:off x="719572" y="2888940"/>
            <a:ext cx="792088" cy="288032"/>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sp>
        <p:nvSpPr>
          <p:cNvPr id="81" name="正方形/長方形 80"/>
          <p:cNvSpPr/>
          <p:nvPr/>
        </p:nvSpPr>
        <p:spPr>
          <a:xfrm>
            <a:off x="107504" y="1268760"/>
            <a:ext cx="2232248" cy="432048"/>
          </a:xfrm>
          <a:prstGeom prst="rect">
            <a:avLst/>
          </a:prstGeom>
          <a:ln w="63500">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従来の広告</a:t>
            </a:r>
          </a:p>
        </p:txBody>
      </p:sp>
      <p:cxnSp>
        <p:nvCxnSpPr>
          <p:cNvPr id="89" name="直線コネクタ 88"/>
          <p:cNvCxnSpPr/>
          <p:nvPr/>
        </p:nvCxnSpPr>
        <p:spPr>
          <a:xfrm>
            <a:off x="1835696" y="2636912"/>
            <a:ext cx="2808312" cy="720081"/>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cxnSp>
        <p:nvCxnSpPr>
          <p:cNvPr id="90" name="直線コネクタ 89"/>
          <p:cNvCxnSpPr/>
          <p:nvPr/>
        </p:nvCxnSpPr>
        <p:spPr>
          <a:xfrm>
            <a:off x="1835696" y="2636912"/>
            <a:ext cx="2088232" cy="936104"/>
          </a:xfrm>
          <a:prstGeom prst="line">
            <a:avLst/>
          </a:prstGeom>
          <a:ln w="76200">
            <a:solidFill>
              <a:srgbClr val="FF0000"/>
            </a:solidFill>
          </a:ln>
        </p:spPr>
        <p:style>
          <a:lnRef idx="1">
            <a:schemeClr val="accent2"/>
          </a:lnRef>
          <a:fillRef idx="0">
            <a:schemeClr val="accent2"/>
          </a:fillRef>
          <a:effectRef idx="0">
            <a:schemeClr val="accent2"/>
          </a:effectRef>
          <a:fontRef idx="minor">
            <a:schemeClr val="tx1"/>
          </a:fontRef>
        </p:style>
      </p:cxnSp>
      <p:sp>
        <p:nvSpPr>
          <p:cNvPr id="113" name="角丸四角形吹き出し 112"/>
          <p:cNvSpPr/>
          <p:nvPr/>
        </p:nvSpPr>
        <p:spPr>
          <a:xfrm>
            <a:off x="2699792" y="5085184"/>
            <a:ext cx="6048672" cy="1584176"/>
          </a:xfrm>
          <a:prstGeom prst="wedgeRoundRectCallout">
            <a:avLst>
              <a:gd name="adj1" fmla="val -15262"/>
              <a:gd name="adj2" fmla="val -88321"/>
              <a:gd name="adj3" fmla="val 16667"/>
            </a:avLst>
          </a:prstGeom>
          <a:ln w="88900" cmpd="thickThi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400" dirty="0" smtClean="0">
                <a:solidFill>
                  <a:schemeClr val="tx1"/>
                </a:solidFill>
              </a:rPr>
              <a:t>従来の広告よりティーザー広告の方が</a:t>
            </a:r>
            <a:endParaRPr lang="en-US" altLang="ja-JP" sz="2400" dirty="0" smtClean="0">
              <a:solidFill>
                <a:schemeClr val="tx1"/>
              </a:solidFill>
            </a:endParaRPr>
          </a:p>
          <a:p>
            <a:pPr algn="ctr"/>
            <a:r>
              <a:rPr lang="ja-JP" altLang="en-US" sz="2400" u="sng" dirty="0" smtClean="0">
                <a:solidFill>
                  <a:srgbClr val="3333CC"/>
                </a:solidFill>
              </a:rPr>
              <a:t>商品への注目</a:t>
            </a:r>
            <a:r>
              <a:rPr lang="ja-JP" altLang="en-US" sz="2400" dirty="0" smtClean="0">
                <a:solidFill>
                  <a:schemeClr val="tx1"/>
                </a:solidFill>
              </a:rPr>
              <a:t>の態度が高いと考えられる</a:t>
            </a: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仮説②</a:t>
            </a:r>
            <a:endParaRPr kumimoji="1" lang="ja-JP" altLang="en-US" dirty="0"/>
          </a:p>
        </p:txBody>
      </p:sp>
      <p:sp>
        <p:nvSpPr>
          <p:cNvPr id="3" name="コンテンツ プレースホルダ 2"/>
          <p:cNvSpPr>
            <a:spLocks noGrp="1"/>
          </p:cNvSpPr>
          <p:nvPr>
            <p:ph idx="1"/>
          </p:nvPr>
        </p:nvSpPr>
        <p:spPr/>
        <p:txBody>
          <a:bodyPr/>
          <a:lstStyle/>
          <a:p>
            <a:pPr>
              <a:buNone/>
            </a:pPr>
            <a:r>
              <a:rPr kumimoji="1" lang="ja-JP" altLang="en-US" dirty="0" smtClean="0"/>
              <a:t>　</a:t>
            </a:r>
            <a:endParaRPr kumimoji="1" lang="en-US" altLang="ja-JP" dirty="0" smtClean="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36</a:t>
            </a:fld>
            <a:endParaRPr lang="ja-JP" altLang="en-US"/>
          </a:p>
        </p:txBody>
      </p:sp>
      <p:sp>
        <p:nvSpPr>
          <p:cNvPr id="6" name="角丸四角形 5"/>
          <p:cNvSpPr/>
          <p:nvPr/>
        </p:nvSpPr>
        <p:spPr>
          <a:xfrm>
            <a:off x="611560" y="2060848"/>
            <a:ext cx="7632848" cy="3960440"/>
          </a:xfrm>
          <a:prstGeom prst="roundRect">
            <a:avLst/>
          </a:prstGeom>
          <a:ln w="101600" cmpd="sng">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buNone/>
            </a:pPr>
            <a:r>
              <a:rPr lang="ja-JP" altLang="en-US" sz="3600" dirty="0" smtClean="0"/>
              <a:t>従来の広告よりティーザー広告の方が「</a:t>
            </a:r>
            <a:r>
              <a:rPr lang="en-US" altLang="ja-JP" sz="3600" dirty="0" smtClean="0"/>
              <a:t>AISS</a:t>
            </a:r>
            <a:r>
              <a:rPr lang="ja-JP" altLang="en-US" sz="3600" dirty="0" smtClean="0"/>
              <a:t>」があることにより</a:t>
            </a:r>
            <a:endParaRPr lang="en-US" altLang="ja-JP" sz="3600" dirty="0" smtClean="0"/>
          </a:p>
          <a:p>
            <a:pPr algn="ctr">
              <a:buNone/>
            </a:pPr>
            <a:r>
              <a:rPr lang="ja-JP" altLang="en-US" sz="3600" dirty="0" smtClean="0"/>
              <a:t>注目の態度（好奇心）がプラスに働く。</a:t>
            </a:r>
            <a:endParaRPr lang="ja-JP" altLang="en-US" sz="3600" dirty="0"/>
          </a:p>
        </p:txBody>
      </p:sp>
      <p:sp>
        <p:nvSpPr>
          <p:cNvPr id="7" name="角丸四角形 6"/>
          <p:cNvSpPr/>
          <p:nvPr/>
        </p:nvSpPr>
        <p:spPr>
          <a:xfrm>
            <a:off x="611560" y="1556792"/>
            <a:ext cx="2664296" cy="432048"/>
          </a:xfrm>
          <a:prstGeom prst="roundRect">
            <a:avLst/>
          </a:prstGeom>
          <a:ln w="38100">
            <a:solidFill>
              <a:schemeClr val="bg2">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以上のことより・・・</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調査概要</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37</a:t>
            </a:fld>
            <a:endParaRPr lang="ja-JP" altLang="en-US"/>
          </a:p>
        </p:txBody>
      </p:sp>
      <p:sp>
        <p:nvSpPr>
          <p:cNvPr id="5" name="正方形/長方形 4"/>
          <p:cNvSpPr/>
          <p:nvPr/>
        </p:nvSpPr>
        <p:spPr>
          <a:xfrm>
            <a:off x="323528" y="1916832"/>
            <a:ext cx="8352928" cy="4248472"/>
          </a:xfrm>
          <a:prstGeom prst="rect">
            <a:avLst/>
          </a:prstGeom>
          <a:ln w="88900" cmpd="thickThin"/>
        </p:spPr>
        <p:style>
          <a:lnRef idx="2">
            <a:schemeClr val="accent3"/>
          </a:lnRef>
          <a:fillRef idx="1">
            <a:schemeClr val="lt1"/>
          </a:fillRef>
          <a:effectRef idx="0">
            <a:schemeClr val="accent3"/>
          </a:effectRef>
          <a:fontRef idx="minor">
            <a:schemeClr val="dk1"/>
          </a:fontRef>
        </p:style>
        <p:txBody>
          <a:bodyPr rtlCol="0" anchor="ctr"/>
          <a:lstStyle/>
          <a:p>
            <a:r>
              <a:rPr kumimoji="1" lang="ja-JP" altLang="en-US" sz="2400" dirty="0" smtClean="0">
                <a:solidFill>
                  <a:schemeClr val="tx1"/>
                </a:solidFill>
              </a:rPr>
              <a:t>●調査目的　　　広告の対する態度の調査</a:t>
            </a:r>
            <a:endParaRPr kumimoji="1" lang="en-US" altLang="ja-JP" sz="2400" dirty="0" smtClean="0">
              <a:solidFill>
                <a:schemeClr val="tx1"/>
              </a:solidFill>
            </a:endParaRPr>
          </a:p>
          <a:p>
            <a:r>
              <a:rPr kumimoji="1" lang="ja-JP" altLang="en-US" sz="2400" dirty="0" smtClean="0">
                <a:solidFill>
                  <a:schemeClr val="tx1"/>
                </a:solidFill>
              </a:rPr>
              <a:t>●調査対象　　　大学生</a:t>
            </a:r>
            <a:endParaRPr kumimoji="1" lang="en-US" altLang="ja-JP" sz="2400" dirty="0" smtClean="0">
              <a:solidFill>
                <a:schemeClr val="tx1"/>
              </a:solidFill>
            </a:endParaRPr>
          </a:p>
          <a:p>
            <a:r>
              <a:rPr lang="ja-JP" altLang="en-US" sz="2400" dirty="0" smtClean="0">
                <a:solidFill>
                  <a:schemeClr val="tx1"/>
                </a:solidFill>
              </a:rPr>
              <a:t>●調査方法　　　質問紙を用いた実験</a:t>
            </a:r>
            <a:endParaRPr lang="en-US" altLang="ja-JP" sz="2400" dirty="0" smtClean="0">
              <a:solidFill>
                <a:schemeClr val="tx1"/>
              </a:solidFill>
            </a:endParaRPr>
          </a:p>
          <a:p>
            <a:r>
              <a:rPr kumimoji="1" lang="ja-JP" altLang="en-US" sz="2400" dirty="0" smtClean="0">
                <a:solidFill>
                  <a:schemeClr val="tx1"/>
                </a:solidFill>
              </a:rPr>
              <a:t>●調査期間　　　</a:t>
            </a:r>
            <a:r>
              <a:rPr kumimoji="1" lang="en-US" altLang="ja-JP" sz="2400" dirty="0" smtClean="0">
                <a:solidFill>
                  <a:schemeClr val="tx1"/>
                </a:solidFill>
              </a:rPr>
              <a:t>2012</a:t>
            </a:r>
            <a:r>
              <a:rPr kumimoji="1" lang="ja-JP" altLang="en-US" sz="2400" dirty="0" smtClean="0">
                <a:solidFill>
                  <a:schemeClr val="tx1"/>
                </a:solidFill>
              </a:rPr>
              <a:t>年</a:t>
            </a:r>
            <a:r>
              <a:rPr kumimoji="1" lang="en-US" altLang="ja-JP" sz="2400" dirty="0" smtClean="0">
                <a:solidFill>
                  <a:schemeClr val="tx1"/>
                </a:solidFill>
              </a:rPr>
              <a:t>12</a:t>
            </a:r>
            <a:r>
              <a:rPr lang="ja-JP" altLang="en-US" sz="2400" dirty="0" smtClean="0">
                <a:solidFill>
                  <a:schemeClr val="tx1"/>
                </a:solidFill>
              </a:rPr>
              <a:t>月中旬</a:t>
            </a:r>
            <a:endParaRPr lang="en-US" altLang="ja-JP" sz="2400" dirty="0" smtClean="0">
              <a:solidFill>
                <a:schemeClr val="tx1"/>
              </a:solidFill>
            </a:endParaRPr>
          </a:p>
          <a:p>
            <a:r>
              <a:rPr kumimoji="1" lang="ja-JP" altLang="en-US" sz="2400" dirty="0" smtClean="0">
                <a:solidFill>
                  <a:schemeClr val="tx1"/>
                </a:solidFill>
              </a:rPr>
              <a:t>●サンプルサイズ　　２００（有効回答数１９７　　</a:t>
            </a:r>
            <a:endParaRPr kumimoji="1" lang="en-US" altLang="ja-JP" sz="2400" dirty="0" smtClean="0">
              <a:solidFill>
                <a:schemeClr val="tx1"/>
              </a:solidFill>
            </a:endParaRPr>
          </a:p>
          <a:p>
            <a:r>
              <a:rPr lang="ja-JP" altLang="en-US" sz="2400" dirty="0" smtClean="0">
                <a:solidFill>
                  <a:schemeClr val="tx1"/>
                </a:solidFill>
              </a:rPr>
              <a:t>　　　　　　　　　　　　　　　　　　　　　　　</a:t>
            </a:r>
            <a:r>
              <a:rPr kumimoji="1" lang="ja-JP" altLang="en-US" sz="2400" dirty="0" smtClean="0">
                <a:solidFill>
                  <a:schemeClr val="tx1"/>
                </a:solidFill>
              </a:rPr>
              <a:t>Ａタイプ９８　</a:t>
            </a:r>
            <a:r>
              <a:rPr lang="ja-JP" altLang="en-US" sz="2400" dirty="0" smtClean="0">
                <a:solidFill>
                  <a:schemeClr val="tx1"/>
                </a:solidFill>
              </a:rPr>
              <a:t>Ｂタイプ</a:t>
            </a:r>
            <a:r>
              <a:rPr kumimoji="1" lang="ja-JP" altLang="en-US" sz="2400" dirty="0" smtClean="0">
                <a:solidFill>
                  <a:schemeClr val="tx1"/>
                </a:solidFill>
              </a:rPr>
              <a:t>８７）</a:t>
            </a:r>
            <a:endParaRPr kumimoji="1" lang="en-US" altLang="ja-JP" sz="2400" dirty="0" smtClean="0">
              <a:solidFill>
                <a:schemeClr val="tx1"/>
              </a:solidFill>
            </a:endParaRPr>
          </a:p>
          <a:p>
            <a:r>
              <a:rPr lang="ja-JP" altLang="en-US" sz="2400" dirty="0" smtClean="0">
                <a:solidFill>
                  <a:schemeClr val="tx1"/>
                </a:solidFill>
              </a:rPr>
              <a:t>●分析方法　　　</a:t>
            </a:r>
            <a:r>
              <a:rPr lang="en-US" altLang="ja-JP" sz="2400" dirty="0" err="1" smtClean="0">
                <a:solidFill>
                  <a:schemeClr val="tx1"/>
                </a:solidFill>
              </a:rPr>
              <a:t>t</a:t>
            </a:r>
            <a:r>
              <a:rPr lang="ja-JP" altLang="en-US" sz="2400" dirty="0" smtClean="0">
                <a:solidFill>
                  <a:schemeClr val="tx1"/>
                </a:solidFill>
              </a:rPr>
              <a:t>検定、単回帰分析</a:t>
            </a: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調査方法</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38</a:t>
            </a:fld>
            <a:endParaRPr lang="ja-JP" altLang="en-US"/>
          </a:p>
        </p:txBody>
      </p:sp>
      <p:sp>
        <p:nvSpPr>
          <p:cNvPr id="5" name="正方形/長方形 4"/>
          <p:cNvSpPr/>
          <p:nvPr/>
        </p:nvSpPr>
        <p:spPr>
          <a:xfrm>
            <a:off x="179512" y="1844824"/>
            <a:ext cx="8856984" cy="4608512"/>
          </a:xfrm>
          <a:prstGeom prst="rect">
            <a:avLst/>
          </a:prstGeom>
          <a:noFill/>
          <a:ln w="76200">
            <a:solidFill>
              <a:schemeClr val="bg2">
                <a:lumMod val="50000"/>
              </a:schemeClr>
            </a:solidFill>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7" name="角丸四角形 6"/>
          <p:cNvSpPr/>
          <p:nvPr/>
        </p:nvSpPr>
        <p:spPr>
          <a:xfrm>
            <a:off x="3059832" y="4797152"/>
            <a:ext cx="2304256" cy="136815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2400" dirty="0" smtClean="0">
                <a:solidFill>
                  <a:schemeClr val="tx1"/>
                </a:solidFill>
              </a:rPr>
              <a:t>ティーザー広告</a:t>
            </a:r>
          </a:p>
        </p:txBody>
      </p:sp>
      <p:sp>
        <p:nvSpPr>
          <p:cNvPr id="8" name="右矢印 7"/>
          <p:cNvSpPr/>
          <p:nvPr/>
        </p:nvSpPr>
        <p:spPr>
          <a:xfrm>
            <a:off x="2339752" y="5085184"/>
            <a:ext cx="648072" cy="64807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sz="2400" dirty="0" smtClean="0">
              <a:solidFill>
                <a:schemeClr val="tx1"/>
              </a:solidFill>
            </a:endParaRPr>
          </a:p>
        </p:txBody>
      </p:sp>
      <p:sp>
        <p:nvSpPr>
          <p:cNvPr id="9" name="右矢印 8"/>
          <p:cNvSpPr/>
          <p:nvPr/>
        </p:nvSpPr>
        <p:spPr>
          <a:xfrm>
            <a:off x="5508104" y="5085184"/>
            <a:ext cx="648072" cy="648072"/>
          </a:xfrm>
          <a:prstGeom prst="rightArrow">
            <a:avLst/>
          </a:prstGeom>
        </p:spPr>
        <p:style>
          <a:lnRef idx="3">
            <a:schemeClr val="lt1"/>
          </a:lnRef>
          <a:fillRef idx="1">
            <a:schemeClr val="accent4"/>
          </a:fillRef>
          <a:effectRef idx="1">
            <a:schemeClr val="accent4"/>
          </a:effectRef>
          <a:fontRef idx="minor">
            <a:schemeClr val="lt1"/>
          </a:fontRef>
        </p:style>
        <p:txBody>
          <a:bodyPr rtlCol="0" anchor="ctr"/>
          <a:lstStyle/>
          <a:p>
            <a:pPr algn="ctr"/>
            <a:endParaRPr kumimoji="1" lang="ja-JP" altLang="en-US" sz="2400" dirty="0" smtClean="0">
              <a:solidFill>
                <a:schemeClr val="tx1"/>
              </a:solidFill>
            </a:endParaRPr>
          </a:p>
        </p:txBody>
      </p:sp>
      <p:sp>
        <p:nvSpPr>
          <p:cNvPr id="10" name="角丸四角形 9"/>
          <p:cNvSpPr/>
          <p:nvPr/>
        </p:nvSpPr>
        <p:spPr>
          <a:xfrm>
            <a:off x="288032" y="4797152"/>
            <a:ext cx="1907704" cy="136815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400" dirty="0" smtClean="0">
                <a:solidFill>
                  <a:schemeClr val="tx1"/>
                </a:solidFill>
              </a:rPr>
              <a:t>口コミ</a:t>
            </a:r>
            <a:endParaRPr kumimoji="1" lang="ja-JP" altLang="en-US" sz="2400" dirty="0" smtClean="0">
              <a:solidFill>
                <a:schemeClr val="tx1"/>
              </a:solidFill>
            </a:endParaRPr>
          </a:p>
        </p:txBody>
      </p:sp>
      <p:sp>
        <p:nvSpPr>
          <p:cNvPr id="11" name="角丸四角形 10"/>
          <p:cNvSpPr/>
          <p:nvPr/>
        </p:nvSpPr>
        <p:spPr>
          <a:xfrm>
            <a:off x="6228184" y="4797152"/>
            <a:ext cx="2304256" cy="1368152"/>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400" dirty="0" smtClean="0">
                <a:solidFill>
                  <a:schemeClr val="tx1"/>
                </a:solidFill>
              </a:rPr>
              <a:t>従来の</a:t>
            </a:r>
            <a:r>
              <a:rPr kumimoji="1" lang="ja-JP" altLang="en-US" sz="2400" dirty="0" smtClean="0">
                <a:solidFill>
                  <a:schemeClr val="tx1"/>
                </a:solidFill>
              </a:rPr>
              <a:t>広告</a:t>
            </a:r>
          </a:p>
        </p:txBody>
      </p:sp>
      <p:sp>
        <p:nvSpPr>
          <p:cNvPr id="12" name="円形吹き出し 11"/>
          <p:cNvSpPr/>
          <p:nvPr/>
        </p:nvSpPr>
        <p:spPr>
          <a:xfrm>
            <a:off x="1907704" y="4149080"/>
            <a:ext cx="1800200" cy="720080"/>
          </a:xfrm>
          <a:prstGeom prst="wedgeEllipseCallout">
            <a:avLst>
              <a:gd name="adj1" fmla="val -39881"/>
              <a:gd name="adj2" fmla="val 58688"/>
            </a:avLst>
          </a:prstGeom>
          <a:ln w="25400" cmpd="sng">
            <a:noFill/>
            <a:prstDash val="solid"/>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solidFill>
                  <a:schemeClr val="tx1"/>
                </a:solidFill>
              </a:rPr>
              <a:t>アンケート</a:t>
            </a:r>
            <a:endParaRPr kumimoji="1" lang="ja-JP" altLang="en-US" dirty="0" smtClean="0">
              <a:solidFill>
                <a:schemeClr val="tx1"/>
              </a:solidFill>
            </a:endParaRPr>
          </a:p>
        </p:txBody>
      </p:sp>
      <p:sp>
        <p:nvSpPr>
          <p:cNvPr id="13" name="円形吹き出し 12"/>
          <p:cNvSpPr/>
          <p:nvPr/>
        </p:nvSpPr>
        <p:spPr>
          <a:xfrm>
            <a:off x="4572000" y="4221088"/>
            <a:ext cx="1800200" cy="720080"/>
          </a:xfrm>
          <a:prstGeom prst="wedgeEllipseCallout">
            <a:avLst>
              <a:gd name="adj1" fmla="val -39881"/>
              <a:gd name="adj2" fmla="val 58688"/>
            </a:avLst>
          </a:prstGeom>
          <a:ln w="25400" cmpd="sng">
            <a:noFill/>
            <a:prstDash val="solid"/>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solidFill>
                  <a:schemeClr val="tx1"/>
                </a:solidFill>
              </a:rPr>
              <a:t>アンケート</a:t>
            </a:r>
            <a:endParaRPr kumimoji="1" lang="ja-JP" altLang="en-US" dirty="0" smtClean="0">
              <a:solidFill>
                <a:schemeClr val="tx1"/>
              </a:solidFill>
            </a:endParaRPr>
          </a:p>
        </p:txBody>
      </p:sp>
      <p:sp>
        <p:nvSpPr>
          <p:cNvPr id="14" name="円形吹き出し 13"/>
          <p:cNvSpPr/>
          <p:nvPr/>
        </p:nvSpPr>
        <p:spPr>
          <a:xfrm>
            <a:off x="7343800" y="4149080"/>
            <a:ext cx="1800200" cy="720080"/>
          </a:xfrm>
          <a:prstGeom prst="wedgeEllipseCallout">
            <a:avLst>
              <a:gd name="adj1" fmla="val -39881"/>
              <a:gd name="adj2" fmla="val 58688"/>
            </a:avLst>
          </a:prstGeom>
          <a:ln w="25400" cmpd="sng">
            <a:noFill/>
            <a:prstDash val="solid"/>
          </a:ln>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dirty="0" smtClean="0">
                <a:solidFill>
                  <a:schemeClr val="tx1"/>
                </a:solidFill>
              </a:rPr>
              <a:t>アンケート</a:t>
            </a:r>
            <a:endParaRPr kumimoji="1" lang="ja-JP" altLang="en-US" dirty="0" smtClean="0">
              <a:solidFill>
                <a:schemeClr val="tx1"/>
              </a:solidFill>
            </a:endParaRPr>
          </a:p>
        </p:txBody>
      </p:sp>
      <p:pic>
        <p:nvPicPr>
          <p:cNvPr id="76802" name="Picture 2" descr="クリックすると新しいウィンドウで開きます"/>
          <p:cNvPicPr>
            <a:picLocks noChangeAspect="1" noChangeArrowheads="1"/>
          </p:cNvPicPr>
          <p:nvPr/>
        </p:nvPicPr>
        <p:blipFill>
          <a:blip r:embed="rId2" cstate="print"/>
          <a:srcRect/>
          <a:stretch>
            <a:fillRect/>
          </a:stretch>
        </p:blipFill>
        <p:spPr bwMode="auto">
          <a:xfrm>
            <a:off x="5868144" y="2204864"/>
            <a:ext cx="2932032" cy="1800200"/>
          </a:xfrm>
          <a:prstGeom prst="rect">
            <a:avLst/>
          </a:prstGeom>
          <a:noFill/>
        </p:spPr>
      </p:pic>
      <p:pic>
        <p:nvPicPr>
          <p:cNvPr id="76804" name="Picture 4" descr="http://ord.yahoo.co.jp/o/image/SIG=12et7ibd2/EXP=1324118929;_ylc=X3IDMgRmc3QDMARpZHgDMARvaWQDQU5kOUdjU252Q3gxRFVrdHpGMDZoMEVxb1M2bWVsLXAzWEFzWnRRdFVRNU1VbjVlRTJIMEJXbDBkbE5YNjR0cgRwAzQ0R1Q0NEd1NDRLMTQ0T3I2S3F3BHBvcwMxBHNlYwNzaHcEc2xrA3Jp/*-http%3A/stride-stripe.com/teaser/pc/static/images/saru2.gif"/>
          <p:cNvPicPr>
            <a:picLocks noChangeAspect="1" noChangeArrowheads="1" noCrop="1"/>
          </p:cNvPicPr>
          <p:nvPr/>
        </p:nvPicPr>
        <p:blipFill>
          <a:blip r:embed="rId3" cstate="print"/>
          <a:srcRect/>
          <a:stretch>
            <a:fillRect/>
          </a:stretch>
        </p:blipFill>
        <p:spPr bwMode="auto">
          <a:xfrm>
            <a:off x="2411760" y="2204864"/>
            <a:ext cx="3311082" cy="1800200"/>
          </a:xfrm>
          <a:prstGeom prst="rect">
            <a:avLst/>
          </a:prstGeom>
          <a:noFill/>
        </p:spPr>
      </p:pic>
      <p:sp>
        <p:nvSpPr>
          <p:cNvPr id="18" name="メモ 17"/>
          <p:cNvSpPr/>
          <p:nvPr/>
        </p:nvSpPr>
        <p:spPr>
          <a:xfrm>
            <a:off x="395536" y="2564904"/>
            <a:ext cx="1728192" cy="1728192"/>
          </a:xfrm>
          <a:prstGeom prst="foldedCorner">
            <a:avLst/>
          </a:prstGeom>
          <a:ln w="38100"/>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000" dirty="0" smtClean="0">
                <a:solidFill>
                  <a:schemeClr val="tx1"/>
                </a:solidFill>
              </a:rPr>
              <a:t>なんのＣＭ？</a:t>
            </a:r>
            <a:endParaRPr kumimoji="1" lang="en-US" altLang="ja-JP" sz="2000" dirty="0" smtClean="0">
              <a:solidFill>
                <a:schemeClr val="tx1"/>
              </a:solidFill>
            </a:endParaRPr>
          </a:p>
          <a:p>
            <a:pPr algn="ctr"/>
            <a:r>
              <a:rPr kumimoji="1" lang="ja-JP" altLang="en-US" sz="2000" dirty="0" smtClean="0">
                <a:solidFill>
                  <a:schemeClr val="tx1"/>
                </a:solidFill>
              </a:rPr>
              <a:t>このサル誰</a:t>
            </a:r>
            <a:r>
              <a:rPr lang="ja-JP" altLang="en-US" sz="2000" dirty="0" smtClean="0">
                <a:solidFill>
                  <a:schemeClr val="tx1"/>
                </a:solidFill>
              </a:rPr>
              <a:t>？</a:t>
            </a:r>
            <a:endParaRPr lang="en-US" altLang="ja-JP" sz="2000" dirty="0" smtClean="0">
              <a:solidFill>
                <a:schemeClr val="tx1"/>
              </a:solidFill>
            </a:endParaRPr>
          </a:p>
        </p:txBody>
      </p:sp>
      <p:sp>
        <p:nvSpPr>
          <p:cNvPr id="19" name="円/楕円 18"/>
          <p:cNvSpPr/>
          <p:nvPr/>
        </p:nvSpPr>
        <p:spPr>
          <a:xfrm>
            <a:off x="179512" y="1412776"/>
            <a:ext cx="2088232" cy="936104"/>
          </a:xfrm>
          <a:prstGeom prst="ellipse">
            <a:avLst/>
          </a:prstGeom>
          <a:ln w="76200"/>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800" dirty="0" smtClean="0">
                <a:solidFill>
                  <a:schemeClr val="tx1"/>
                </a:solidFill>
              </a:rPr>
              <a:t>Ａ</a:t>
            </a:r>
            <a:r>
              <a:rPr kumimoji="1" lang="ja-JP" altLang="en-US" sz="2800" dirty="0" smtClean="0">
                <a:solidFill>
                  <a:schemeClr val="tx1"/>
                </a:solidFill>
              </a:rPr>
              <a:t>タイプ</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正方形/長方形 13"/>
          <p:cNvSpPr/>
          <p:nvPr/>
        </p:nvSpPr>
        <p:spPr>
          <a:xfrm>
            <a:off x="179512" y="1844824"/>
            <a:ext cx="8856984" cy="4608512"/>
          </a:xfrm>
          <a:prstGeom prst="rect">
            <a:avLst/>
          </a:prstGeom>
          <a:noFill/>
          <a:ln w="76200">
            <a:solidFill>
              <a:schemeClr val="bg2">
                <a:lumMod val="50000"/>
              </a:schemeClr>
            </a:solidFill>
            <a:prstDash val="sysDot"/>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2" name="タイトル 1"/>
          <p:cNvSpPr>
            <a:spLocks noGrp="1"/>
          </p:cNvSpPr>
          <p:nvPr>
            <p:ph type="title"/>
          </p:nvPr>
        </p:nvSpPr>
        <p:spPr/>
        <p:txBody>
          <a:bodyPr/>
          <a:lstStyle/>
          <a:p>
            <a:r>
              <a:rPr kumimoji="1" lang="ja-JP" altLang="en-US" smtClean="0"/>
              <a:t>調査方法</a:t>
            </a:r>
            <a:endParaRPr kumimoji="1" lang="ja-JP" altLang="en-US"/>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39</a:t>
            </a:fld>
            <a:endParaRPr lang="ja-JP" altLang="en-US"/>
          </a:p>
        </p:txBody>
      </p:sp>
      <p:sp>
        <p:nvSpPr>
          <p:cNvPr id="5" name="円/楕円 4"/>
          <p:cNvSpPr/>
          <p:nvPr/>
        </p:nvSpPr>
        <p:spPr>
          <a:xfrm>
            <a:off x="179512" y="1412776"/>
            <a:ext cx="2088232" cy="936104"/>
          </a:xfrm>
          <a:prstGeom prst="ellipse">
            <a:avLst/>
          </a:prstGeom>
          <a:ln w="76200"/>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sz="2800" dirty="0" smtClean="0">
                <a:solidFill>
                  <a:schemeClr val="tx1"/>
                </a:solidFill>
              </a:rPr>
              <a:t>Ｂ</a:t>
            </a:r>
            <a:r>
              <a:rPr kumimoji="1" lang="ja-JP" altLang="en-US" sz="2800" dirty="0" smtClean="0">
                <a:solidFill>
                  <a:schemeClr val="tx1"/>
                </a:solidFill>
              </a:rPr>
              <a:t>タイプ</a:t>
            </a:r>
          </a:p>
        </p:txBody>
      </p:sp>
      <p:sp>
        <p:nvSpPr>
          <p:cNvPr id="7" name="円/楕円 6"/>
          <p:cNvSpPr/>
          <p:nvPr/>
        </p:nvSpPr>
        <p:spPr>
          <a:xfrm>
            <a:off x="6479704" y="3068960"/>
            <a:ext cx="2484784" cy="2304256"/>
          </a:xfrm>
          <a:prstGeom prst="ellipse">
            <a:avLst/>
          </a:prstGeom>
          <a:ln w="12700"/>
        </p:spPr>
        <p:style>
          <a:lnRef idx="1">
            <a:schemeClr val="accent2"/>
          </a:lnRef>
          <a:fillRef idx="2">
            <a:schemeClr val="accent2"/>
          </a:fillRef>
          <a:effectRef idx="1">
            <a:schemeClr val="accent2"/>
          </a:effectRef>
          <a:fontRef idx="minor">
            <a:schemeClr val="dk1"/>
          </a:fontRef>
        </p:style>
        <p:txBody>
          <a:bodyPr rtlCol="0" anchor="ctr"/>
          <a:lstStyle/>
          <a:p>
            <a:pPr algn="ctr"/>
            <a:r>
              <a:rPr lang="ja-JP" altLang="en-US" sz="2800" dirty="0" smtClean="0">
                <a:solidFill>
                  <a:schemeClr val="tx1"/>
                </a:solidFill>
              </a:rPr>
              <a:t>アンケート</a:t>
            </a:r>
            <a:endParaRPr kumimoji="1" lang="ja-JP" altLang="en-US" sz="2800" dirty="0" smtClean="0">
              <a:solidFill>
                <a:schemeClr val="tx1"/>
              </a:solidFill>
            </a:endParaRPr>
          </a:p>
        </p:txBody>
      </p:sp>
      <p:pic>
        <p:nvPicPr>
          <p:cNvPr id="1029" name="Picture 5" descr="http://ord.yahoo.co.jp/o/image/SIG=12rgh6egk/EXP=1324118355;_ylc=X3IDMgRmc3QDMARpZHgDMARvaWQDQU5kOUdjVHZwRDNVN0RONndyalJGd19GSl8tUzNtbUx5amxuTmtaaU1NVGpHanJOM3loNGhhS1MzZzdUaXlNBHADNDRLNTQ0T0k0NE9wNDRLazQ0T0o0NEs1NDRPSTQ0T3A0NEtrNDRPWElFTk4EcG9zAzYEc2VjA3NodwRzbGsDcmk-/*-http%3A/a3.img.mobypicture.com/abe273782d71332d2fa7d5a5140d80e3_view.jpg"/>
          <p:cNvPicPr>
            <a:picLocks noChangeAspect="1" noChangeArrowheads="1"/>
          </p:cNvPicPr>
          <p:nvPr/>
        </p:nvPicPr>
        <p:blipFill>
          <a:blip r:embed="rId2" cstate="print"/>
          <a:srcRect/>
          <a:stretch>
            <a:fillRect/>
          </a:stretch>
        </p:blipFill>
        <p:spPr bwMode="auto">
          <a:xfrm>
            <a:off x="323528" y="2492896"/>
            <a:ext cx="4572000" cy="2562225"/>
          </a:xfrm>
          <a:prstGeom prst="rect">
            <a:avLst/>
          </a:prstGeom>
          <a:noFill/>
        </p:spPr>
      </p:pic>
      <p:sp>
        <p:nvSpPr>
          <p:cNvPr id="6" name="角丸四角形 5"/>
          <p:cNvSpPr/>
          <p:nvPr/>
        </p:nvSpPr>
        <p:spPr>
          <a:xfrm>
            <a:off x="1547664" y="5229200"/>
            <a:ext cx="2448272" cy="936104"/>
          </a:xfrm>
          <a:prstGeom prst="roundRect">
            <a:avLst/>
          </a:prstGeom>
          <a:ln w="76200"/>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2400" dirty="0" smtClean="0">
                <a:solidFill>
                  <a:schemeClr val="tx1"/>
                </a:solidFill>
              </a:rPr>
              <a:t>従来</a:t>
            </a:r>
            <a:r>
              <a:rPr kumimoji="1" lang="ja-JP" altLang="en-US" sz="2400" dirty="0" smtClean="0">
                <a:solidFill>
                  <a:schemeClr val="tx1"/>
                </a:solidFill>
              </a:rPr>
              <a:t>の広告</a:t>
            </a:r>
            <a:endParaRPr kumimoji="1" lang="en-US" altLang="ja-JP" sz="2400" dirty="0" smtClean="0">
              <a:solidFill>
                <a:schemeClr val="tx1"/>
              </a:solidFill>
            </a:endParaRPr>
          </a:p>
        </p:txBody>
      </p:sp>
      <p:sp>
        <p:nvSpPr>
          <p:cNvPr id="12" name="右矢印 11"/>
          <p:cNvSpPr/>
          <p:nvPr/>
        </p:nvSpPr>
        <p:spPr>
          <a:xfrm>
            <a:off x="5148064" y="3645024"/>
            <a:ext cx="1296144" cy="129614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400" dirty="0" smtClean="0">
              <a:solidFill>
                <a:schemeClr val="tx1"/>
              </a:solidFill>
            </a:endParaRPr>
          </a:p>
        </p:txBody>
      </p:sp>
      <p:pic>
        <p:nvPicPr>
          <p:cNvPr id="1031" name="Picture 7" descr="クリックすると新しいウィンドウで開きます"/>
          <p:cNvPicPr>
            <a:picLocks noChangeAspect="1" noChangeArrowheads="1"/>
          </p:cNvPicPr>
          <p:nvPr/>
        </p:nvPicPr>
        <p:blipFill>
          <a:blip r:embed="rId3" cstate="print"/>
          <a:srcRect/>
          <a:stretch>
            <a:fillRect/>
          </a:stretch>
        </p:blipFill>
        <p:spPr bwMode="auto">
          <a:xfrm>
            <a:off x="323528" y="2492896"/>
            <a:ext cx="4647362" cy="261099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noFill/>
          <a:ln/>
        </p:spPr>
        <p:txBody>
          <a:bodyPr/>
          <a:lstStyle/>
          <a:p>
            <a:r>
              <a:rPr lang="ja-JP" altLang="en-US" dirty="0" smtClean="0"/>
              <a:t>現状分析</a:t>
            </a:r>
          </a:p>
        </p:txBody>
      </p:sp>
      <p:sp>
        <p:nvSpPr>
          <p:cNvPr id="7" name="日付プレースホルダ 6"/>
          <p:cNvSpPr>
            <a:spLocks noGrp="1"/>
          </p:cNvSpPr>
          <p:nvPr>
            <p:ph type="dt" sz="half" idx="10"/>
          </p:nvPr>
        </p:nvSpPr>
        <p:spPr/>
        <p:txBody>
          <a:bodyPr/>
          <a:lstStyle/>
          <a:p>
            <a:pPr>
              <a:defRPr/>
            </a:pPr>
            <a:fld id="{E5DE4C73-86B7-419C-A243-2944D743F87A}" type="datetime1">
              <a:rPr lang="ja-JP" altLang="en-US" smtClean="0"/>
              <a:pPr>
                <a:defRPr/>
              </a:pPr>
              <a:t>2011/12/18</a:t>
            </a:fld>
            <a:endParaRPr lang="ja-JP" altLang="en-US" dirty="0"/>
          </a:p>
        </p:txBody>
      </p:sp>
      <p:sp>
        <p:nvSpPr>
          <p:cNvPr id="8" name="スライド番号プレースホルダ 7"/>
          <p:cNvSpPr>
            <a:spLocks noGrp="1"/>
          </p:cNvSpPr>
          <p:nvPr>
            <p:ph type="sldNum" sz="quarter" idx="12"/>
          </p:nvPr>
        </p:nvSpPr>
        <p:spPr/>
        <p:txBody>
          <a:bodyPr/>
          <a:lstStyle/>
          <a:p>
            <a:pPr>
              <a:defRPr/>
            </a:pPr>
            <a:fld id="{3C446C23-C2D6-459E-A970-4AF17EB14323}" type="slidenum">
              <a:rPr lang="ja-JP" altLang="en-US" smtClean="0"/>
              <a:pPr>
                <a:defRPr/>
              </a:pPr>
              <a:t>4</a:t>
            </a:fld>
            <a:endParaRPr lang="ja-JP" altLang="en-US"/>
          </a:p>
        </p:txBody>
      </p:sp>
      <p:pic>
        <p:nvPicPr>
          <p:cNvPr id="27653" name="Picture 5" descr="↑ 媒体別広告費とGDPの移り変わり(1985～2010年)(単位：億円)(右軸：GDP)(電通推定)"/>
          <p:cNvPicPr>
            <a:picLocks noChangeAspect="1" noChangeArrowheads="1"/>
          </p:cNvPicPr>
          <p:nvPr/>
        </p:nvPicPr>
        <p:blipFill>
          <a:blip r:embed="rId3" cstate="print"/>
          <a:srcRect/>
          <a:stretch>
            <a:fillRect/>
          </a:stretch>
        </p:blipFill>
        <p:spPr bwMode="auto">
          <a:xfrm>
            <a:off x="971600" y="1268760"/>
            <a:ext cx="6480720" cy="4896544"/>
          </a:xfrm>
          <a:prstGeom prst="rect">
            <a:avLst/>
          </a:prstGeom>
          <a:noFill/>
        </p:spPr>
      </p:pic>
      <p:sp>
        <p:nvSpPr>
          <p:cNvPr id="27656" name="Text Box 8"/>
          <p:cNvSpPr txBox="1">
            <a:spLocks noChangeArrowheads="1"/>
          </p:cNvSpPr>
          <p:nvPr/>
        </p:nvSpPr>
        <p:spPr bwMode="auto">
          <a:xfrm>
            <a:off x="107504" y="6093296"/>
            <a:ext cx="5508625" cy="274637"/>
          </a:xfrm>
          <a:prstGeom prst="rect">
            <a:avLst/>
          </a:prstGeom>
          <a:noFill/>
          <a:ln w="9525">
            <a:noFill/>
            <a:miter lim="800000"/>
            <a:headEnd/>
            <a:tailEnd/>
          </a:ln>
          <a:effectLst/>
        </p:spPr>
        <p:txBody>
          <a:bodyPr>
            <a:spAutoFit/>
          </a:bodyPr>
          <a:lstStyle/>
          <a:p>
            <a:pPr>
              <a:spcBef>
                <a:spcPct val="50000"/>
              </a:spcBef>
            </a:pPr>
            <a:r>
              <a:rPr lang="ja-JP" altLang="en-US" sz="1200" dirty="0"/>
              <a:t>電通の資料を元に</a:t>
            </a:r>
            <a:r>
              <a:rPr lang="en-US" altLang="ja-JP" sz="1200" dirty="0">
                <a:hlinkClick r:id="rId4"/>
              </a:rPr>
              <a:t>http://www.garbagenews.net/archives/1690591.html</a:t>
            </a:r>
            <a:r>
              <a:rPr lang="ja-JP" altLang="en-US" sz="1200" dirty="0"/>
              <a:t>から引用</a:t>
            </a:r>
          </a:p>
        </p:txBody>
      </p:sp>
      <p:sp>
        <p:nvSpPr>
          <p:cNvPr id="9" name="円形吹き出し 8"/>
          <p:cNvSpPr/>
          <p:nvPr/>
        </p:nvSpPr>
        <p:spPr>
          <a:xfrm>
            <a:off x="3635896" y="188640"/>
            <a:ext cx="4536504" cy="1728192"/>
          </a:xfrm>
          <a:prstGeom prst="wedgeEllipseCallout">
            <a:avLst>
              <a:gd name="adj1" fmla="val -33167"/>
              <a:gd name="adj2" fmla="val 70216"/>
            </a:avLst>
          </a:prstGeom>
          <a:ln w="63500"/>
        </p:spPr>
        <p:style>
          <a:lnRef idx="2">
            <a:schemeClr val="accent4"/>
          </a:lnRef>
          <a:fillRef idx="1">
            <a:schemeClr val="lt1"/>
          </a:fillRef>
          <a:effectRef idx="0">
            <a:schemeClr val="accent4"/>
          </a:effectRef>
          <a:fontRef idx="minor">
            <a:schemeClr val="dk1"/>
          </a:fontRef>
        </p:style>
        <p:txBody>
          <a:bodyPr rtlCol="0" anchor="ctr"/>
          <a:lstStyle/>
          <a:p>
            <a:pPr algn="ctr"/>
            <a:r>
              <a:rPr kumimoji="1" lang="en-US" altLang="ja-JP" sz="2400" dirty="0" smtClean="0">
                <a:solidFill>
                  <a:schemeClr val="tx1"/>
                </a:solidFill>
              </a:rPr>
              <a:t>90</a:t>
            </a:r>
            <a:r>
              <a:rPr kumimoji="1" lang="ja-JP" altLang="en-US" sz="2400" dirty="0" smtClean="0">
                <a:solidFill>
                  <a:schemeClr val="tx1"/>
                </a:solidFill>
              </a:rPr>
              <a:t>年代後半からインターネット広告が登場し、右肩上りで成長を</a:t>
            </a:r>
            <a:r>
              <a:rPr lang="ja-JP" altLang="en-US" sz="2400" dirty="0" smtClean="0">
                <a:solidFill>
                  <a:schemeClr val="tx1"/>
                </a:solidFill>
              </a:rPr>
              <a:t>続ける</a:t>
            </a:r>
            <a:endParaRPr kumimoji="1" lang="en-US" altLang="ja-JP" sz="2400" dirty="0" smtClean="0">
              <a:solidFill>
                <a:schemeClr val="tx1"/>
              </a:solidFill>
            </a:endParaRPr>
          </a:p>
        </p:txBody>
      </p:sp>
      <p:sp>
        <p:nvSpPr>
          <p:cNvPr id="11" name="円形吹き出し 10"/>
          <p:cNvSpPr/>
          <p:nvPr/>
        </p:nvSpPr>
        <p:spPr>
          <a:xfrm>
            <a:off x="4788024" y="4653136"/>
            <a:ext cx="4176464" cy="1872208"/>
          </a:xfrm>
          <a:prstGeom prst="wedgeEllipseCallout">
            <a:avLst>
              <a:gd name="adj1" fmla="val -23782"/>
              <a:gd name="adj2" fmla="val -68251"/>
            </a:avLst>
          </a:prstGeom>
          <a:ln w="63500"/>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400" dirty="0" smtClean="0"/>
              <a:t>マスコミ４媒体のうち新聞、雑誌、ラジオを抜いた</a:t>
            </a: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　検証結果①相関分析</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40</a:t>
            </a:fld>
            <a:endParaRPr lang="ja-JP" altLang="en-US"/>
          </a:p>
        </p:txBody>
      </p:sp>
      <p:sp>
        <p:nvSpPr>
          <p:cNvPr id="11" name="角丸四角形 10"/>
          <p:cNvSpPr/>
          <p:nvPr/>
        </p:nvSpPr>
        <p:spPr>
          <a:xfrm>
            <a:off x="395536" y="4581128"/>
            <a:ext cx="8496944" cy="1872208"/>
          </a:xfrm>
          <a:prstGeom prst="roundRect">
            <a:avLst/>
          </a:prstGeom>
          <a:ln w="88900" cmpd="thickThin">
            <a:solidFill>
              <a:schemeClr val="accent5"/>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有意確率＝</a:t>
            </a:r>
            <a:r>
              <a:rPr kumimoji="1" lang="en-US" altLang="ja-JP" sz="2400" dirty="0" smtClean="0">
                <a:solidFill>
                  <a:schemeClr val="tx1"/>
                </a:solidFill>
              </a:rPr>
              <a:t>0.000</a:t>
            </a:r>
            <a:r>
              <a:rPr kumimoji="1" lang="ja-JP" altLang="en-US" sz="2400" dirty="0" smtClean="0">
                <a:solidFill>
                  <a:schemeClr val="tx1"/>
                </a:solidFill>
              </a:rPr>
              <a:t>＜</a:t>
            </a:r>
            <a:r>
              <a:rPr kumimoji="1" lang="en-US" altLang="ja-JP" sz="2400" dirty="0" smtClean="0">
                <a:solidFill>
                  <a:schemeClr val="tx1"/>
                </a:solidFill>
              </a:rPr>
              <a:t>0.01</a:t>
            </a:r>
            <a:r>
              <a:rPr kumimoji="1" lang="ja-JP" altLang="en-US" sz="2400" dirty="0" smtClean="0">
                <a:solidFill>
                  <a:schemeClr val="tx1"/>
                </a:solidFill>
              </a:rPr>
              <a:t>　</a:t>
            </a:r>
            <a:r>
              <a:rPr kumimoji="1" lang="en-US" altLang="ja-JP" sz="2400" dirty="0" smtClean="0">
                <a:solidFill>
                  <a:schemeClr val="tx1"/>
                </a:solidFill>
              </a:rPr>
              <a:t>1</a:t>
            </a:r>
            <a:r>
              <a:rPr kumimoji="1" lang="ja-JP" altLang="en-US" sz="2400" dirty="0" smtClean="0">
                <a:solidFill>
                  <a:schemeClr val="tx1"/>
                </a:solidFill>
              </a:rPr>
              <a:t>％水準で統計的に有意である。</a:t>
            </a:r>
            <a:endParaRPr kumimoji="1" lang="en-US" altLang="ja-JP" sz="2400" dirty="0" smtClean="0">
              <a:solidFill>
                <a:schemeClr val="tx1"/>
              </a:solidFill>
            </a:endParaRPr>
          </a:p>
          <a:p>
            <a:pPr algn="ctr"/>
            <a:r>
              <a:rPr lang="ja-JP" altLang="en-US" sz="2400" dirty="0" smtClean="0">
                <a:solidFill>
                  <a:schemeClr val="tx1"/>
                </a:solidFill>
              </a:rPr>
              <a:t>よって２つの変数</a:t>
            </a:r>
            <a:r>
              <a:rPr kumimoji="1" lang="ja-JP" altLang="en-US" sz="2400" dirty="0" smtClean="0">
                <a:solidFill>
                  <a:schemeClr val="tx1"/>
                </a:solidFill>
              </a:rPr>
              <a:t>間には正の</a:t>
            </a:r>
            <a:r>
              <a:rPr lang="ja-JP" altLang="en-US" sz="2400" dirty="0" smtClean="0">
                <a:solidFill>
                  <a:schemeClr val="tx1"/>
                </a:solidFill>
              </a:rPr>
              <a:t>相関</a:t>
            </a:r>
            <a:r>
              <a:rPr kumimoji="1" lang="ja-JP" altLang="en-US" sz="2400" dirty="0" smtClean="0">
                <a:solidFill>
                  <a:schemeClr val="tx1"/>
                </a:solidFill>
              </a:rPr>
              <a:t>がある。</a:t>
            </a:r>
            <a:endParaRPr lang="en-US" altLang="ja-JP" sz="2400" dirty="0" smtClean="0">
              <a:solidFill>
                <a:schemeClr val="tx1"/>
              </a:solidFill>
            </a:endParaRPr>
          </a:p>
          <a:p>
            <a:pPr algn="ctr"/>
            <a:r>
              <a:rPr lang="ja-JP" altLang="ja-JP" sz="2400" dirty="0" smtClean="0">
                <a:solidFill>
                  <a:srgbClr val="FF0000"/>
                </a:solidFill>
              </a:rPr>
              <a:t>つまりＡＩＳＳのＳから発生する口コミを得た人は</a:t>
            </a:r>
            <a:endParaRPr lang="en-US" altLang="ja-JP" sz="2400" dirty="0" smtClean="0">
              <a:solidFill>
                <a:srgbClr val="FF0000"/>
              </a:solidFill>
            </a:endParaRPr>
          </a:p>
          <a:p>
            <a:pPr algn="ctr"/>
            <a:r>
              <a:rPr lang="ja-JP" altLang="ja-JP" sz="2400" dirty="0" smtClean="0">
                <a:solidFill>
                  <a:srgbClr val="FF0000"/>
                </a:solidFill>
              </a:rPr>
              <a:t>ティーザー広告を見たいと思う。</a:t>
            </a:r>
            <a:endParaRPr kumimoji="1" lang="ja-JP" altLang="en-US" sz="2400" dirty="0" smtClean="0">
              <a:solidFill>
                <a:srgbClr val="FF0000"/>
              </a:solidFill>
            </a:endParaRPr>
          </a:p>
        </p:txBody>
      </p:sp>
      <p:sp>
        <p:nvSpPr>
          <p:cNvPr id="12" name="正方形/長方形 11"/>
          <p:cNvSpPr/>
          <p:nvPr/>
        </p:nvSpPr>
        <p:spPr>
          <a:xfrm>
            <a:off x="395536" y="1484784"/>
            <a:ext cx="8568952" cy="648072"/>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r>
              <a:rPr lang="ja-JP" altLang="en-US" dirty="0" smtClean="0"/>
              <a:t>情報（口コミ）に接したとき、情報に興味を持つとＣＭを見たいと思うかどうか検証する。</a:t>
            </a:r>
            <a:endParaRPr lang="en-US" altLang="ja-JP" dirty="0" smtClean="0"/>
          </a:p>
        </p:txBody>
      </p:sp>
      <p:grpSp>
        <p:nvGrpSpPr>
          <p:cNvPr id="5" name="グループ化 14"/>
          <p:cNvGrpSpPr/>
          <p:nvPr/>
        </p:nvGrpSpPr>
        <p:grpSpPr>
          <a:xfrm>
            <a:off x="1979712" y="2276872"/>
            <a:ext cx="4824536" cy="2160240"/>
            <a:chOff x="971600" y="2852936"/>
            <a:chExt cx="5760640" cy="2414941"/>
          </a:xfrm>
        </p:grpSpPr>
        <p:pic>
          <p:nvPicPr>
            <p:cNvPr id="1026" name="Picture 2" descr="test"/>
            <p:cNvPicPr>
              <a:picLocks noChangeAspect="1" noChangeArrowheads="1"/>
            </p:cNvPicPr>
            <p:nvPr/>
          </p:nvPicPr>
          <p:blipFill>
            <a:blip r:embed="rId2" cstate="print"/>
            <a:srcRect/>
            <a:stretch>
              <a:fillRect/>
            </a:stretch>
          </p:blipFill>
          <p:spPr bwMode="auto">
            <a:xfrm>
              <a:off x="971600" y="2852936"/>
              <a:ext cx="5760640" cy="2414941"/>
            </a:xfrm>
            <a:prstGeom prst="rect">
              <a:avLst/>
            </a:prstGeom>
            <a:solidFill>
              <a:schemeClr val="bg1"/>
            </a:solidFill>
            <a:ln w="38100">
              <a:solidFill>
                <a:srgbClr val="FFC000"/>
              </a:solidFill>
              <a:miter lim="800000"/>
              <a:headEnd/>
              <a:tailEnd/>
            </a:ln>
          </p:spPr>
        </p:pic>
        <p:sp>
          <p:nvSpPr>
            <p:cNvPr id="13" name="正方形/長方形 12"/>
            <p:cNvSpPr/>
            <p:nvPr/>
          </p:nvSpPr>
          <p:spPr>
            <a:xfrm>
              <a:off x="6156176" y="3789040"/>
              <a:ext cx="504056" cy="288032"/>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4" name="正方形/長方形 13"/>
            <p:cNvSpPr/>
            <p:nvPr/>
          </p:nvSpPr>
          <p:spPr>
            <a:xfrm>
              <a:off x="4932040" y="4509120"/>
              <a:ext cx="504056" cy="288032"/>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仮説１　</a:t>
            </a:r>
            <a:r>
              <a:rPr kumimoji="1" lang="ja-JP" altLang="en-US" dirty="0" smtClean="0"/>
              <a:t>検証結果②重回帰分析</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41</a:t>
            </a:fld>
            <a:endParaRPr lang="ja-JP" altLang="en-US"/>
          </a:p>
        </p:txBody>
      </p:sp>
      <p:sp>
        <p:nvSpPr>
          <p:cNvPr id="6" name="角丸四角形 5"/>
          <p:cNvSpPr/>
          <p:nvPr/>
        </p:nvSpPr>
        <p:spPr>
          <a:xfrm>
            <a:off x="611560" y="3861048"/>
            <a:ext cx="8064896" cy="2592288"/>
          </a:xfrm>
          <a:prstGeom prst="roundRect">
            <a:avLst/>
          </a:prstGeom>
          <a:ln w="88900" cmpd="thickThin"/>
        </p:spPr>
        <p:style>
          <a:lnRef idx="2">
            <a:schemeClr val="accent5"/>
          </a:lnRef>
          <a:fillRef idx="1">
            <a:schemeClr val="lt1"/>
          </a:fillRef>
          <a:effectRef idx="0">
            <a:schemeClr val="accent5"/>
          </a:effectRef>
          <a:fontRef idx="minor">
            <a:schemeClr val="dk1"/>
          </a:fontRef>
        </p:style>
        <p:txBody>
          <a:bodyPr rtlCol="0" anchor="ctr"/>
          <a:lstStyle/>
          <a:p>
            <a:pPr algn="just"/>
            <a:r>
              <a:rPr lang="ja-JP" altLang="ja-JP" sz="2400" dirty="0" smtClean="0"/>
              <a:t>回帰式　</a:t>
            </a:r>
            <a:r>
              <a:rPr lang="en-US" altLang="ja-JP" sz="2400" dirty="0" smtClean="0"/>
              <a:t>y=2.936-0.040</a:t>
            </a:r>
            <a:r>
              <a:rPr lang="en-US" altLang="ja-JP" sz="2400" baseline="-25000" dirty="0" smtClean="0"/>
              <a:t>X1</a:t>
            </a:r>
            <a:r>
              <a:rPr lang="en-US" altLang="ja-JP" sz="2400" dirty="0" smtClean="0"/>
              <a:t>+0.106</a:t>
            </a:r>
            <a:r>
              <a:rPr lang="en-US" altLang="ja-JP" sz="2400" baseline="-25000" dirty="0" smtClean="0"/>
              <a:t>X2</a:t>
            </a:r>
            <a:r>
              <a:rPr lang="en-US" altLang="ja-JP" sz="2400" dirty="0" smtClean="0"/>
              <a:t>+0.215</a:t>
            </a:r>
            <a:r>
              <a:rPr lang="en-US" altLang="ja-JP" sz="2400" baseline="-25000" dirty="0" smtClean="0"/>
              <a:t>X3</a:t>
            </a:r>
            <a:endParaRPr lang="en-US" altLang="ja-JP" sz="2400" dirty="0" smtClean="0">
              <a:solidFill>
                <a:schemeClr val="tx1"/>
              </a:solidFill>
            </a:endParaRPr>
          </a:p>
          <a:p>
            <a:pPr algn="just"/>
            <a:r>
              <a:rPr lang="ja-JP" altLang="en-US" sz="2000" dirty="0" smtClean="0">
                <a:solidFill>
                  <a:schemeClr val="tx1"/>
                </a:solidFill>
              </a:rPr>
              <a:t>・定数　</a:t>
            </a:r>
            <a:r>
              <a:rPr lang="en-US" altLang="ja-JP" sz="2000" dirty="0" smtClean="0">
                <a:solidFill>
                  <a:schemeClr val="tx1"/>
                </a:solidFill>
              </a:rPr>
              <a:t>1</a:t>
            </a:r>
            <a:r>
              <a:rPr lang="ja-JP" altLang="en-US" sz="2000" dirty="0" smtClean="0">
                <a:solidFill>
                  <a:schemeClr val="tx1"/>
                </a:solidFill>
              </a:rPr>
              <a:t>％水準で有意　</a:t>
            </a:r>
            <a:endParaRPr lang="en-US" altLang="ja-JP" sz="2000" dirty="0" smtClean="0">
              <a:solidFill>
                <a:schemeClr val="tx1"/>
              </a:solidFill>
            </a:endParaRPr>
          </a:p>
          <a:p>
            <a:pPr algn="just"/>
            <a:r>
              <a:rPr lang="ja-JP" altLang="en-US" sz="2000" dirty="0" smtClean="0">
                <a:solidFill>
                  <a:schemeClr val="tx1"/>
                </a:solidFill>
              </a:rPr>
              <a:t>・</a:t>
            </a:r>
            <a:r>
              <a:rPr lang="en-US" altLang="ja-JP" sz="2000" dirty="0" smtClean="0">
                <a:solidFill>
                  <a:schemeClr val="tx1"/>
                </a:solidFill>
              </a:rPr>
              <a:t>CM</a:t>
            </a:r>
            <a:r>
              <a:rPr lang="ja-JP" altLang="en-US" sz="2000" dirty="0" smtClean="0">
                <a:solidFill>
                  <a:schemeClr val="tx1"/>
                </a:solidFill>
              </a:rPr>
              <a:t>の口コミ　非有意</a:t>
            </a:r>
            <a:endParaRPr lang="en-US" altLang="ja-JP" sz="2000" dirty="0" smtClean="0">
              <a:solidFill>
                <a:schemeClr val="tx1"/>
              </a:solidFill>
            </a:endParaRPr>
          </a:p>
          <a:p>
            <a:pPr algn="just"/>
            <a:r>
              <a:rPr lang="ja-JP" altLang="en-US" sz="2000" dirty="0" smtClean="0">
                <a:solidFill>
                  <a:schemeClr val="tx1"/>
                </a:solidFill>
              </a:rPr>
              <a:t>・</a:t>
            </a:r>
            <a:r>
              <a:rPr lang="en-US" altLang="ja-JP" sz="2000" dirty="0" smtClean="0">
                <a:solidFill>
                  <a:schemeClr val="tx1"/>
                </a:solidFill>
              </a:rPr>
              <a:t>CM</a:t>
            </a:r>
            <a:r>
              <a:rPr lang="ja-JP" altLang="en-US" sz="2000" dirty="0" smtClean="0">
                <a:solidFill>
                  <a:schemeClr val="tx1"/>
                </a:solidFill>
              </a:rPr>
              <a:t>の</a:t>
            </a:r>
            <a:r>
              <a:rPr lang="en-US" altLang="ja-JP" sz="2000" dirty="0" smtClean="0">
                <a:solidFill>
                  <a:schemeClr val="tx1"/>
                </a:solidFill>
              </a:rPr>
              <a:t>SNS</a:t>
            </a:r>
            <a:r>
              <a:rPr lang="ja-JP" altLang="en-US" sz="2000" dirty="0" smtClean="0">
                <a:solidFill>
                  <a:schemeClr val="tx1"/>
                </a:solidFill>
              </a:rPr>
              <a:t>の口コミ　非有意</a:t>
            </a:r>
            <a:endParaRPr lang="en-US" altLang="ja-JP" sz="2000" dirty="0" smtClean="0">
              <a:solidFill>
                <a:schemeClr val="tx1"/>
              </a:solidFill>
            </a:endParaRPr>
          </a:p>
          <a:p>
            <a:pPr algn="just"/>
            <a:r>
              <a:rPr lang="ja-JP" altLang="en-US" sz="2000" dirty="0" smtClean="0">
                <a:solidFill>
                  <a:schemeClr val="tx1"/>
                </a:solidFill>
              </a:rPr>
              <a:t>・どんな商品が発売されるか　</a:t>
            </a:r>
            <a:r>
              <a:rPr lang="en-US" altLang="ja-JP" sz="2000" dirty="0" smtClean="0">
                <a:solidFill>
                  <a:schemeClr val="tx1"/>
                </a:solidFill>
              </a:rPr>
              <a:t>5</a:t>
            </a:r>
            <a:r>
              <a:rPr lang="ja-JP" altLang="en-US" sz="2000" dirty="0" smtClean="0">
                <a:solidFill>
                  <a:schemeClr val="tx1"/>
                </a:solidFill>
              </a:rPr>
              <a:t>％水準で有意</a:t>
            </a:r>
            <a:endParaRPr lang="en-US" altLang="ja-JP" sz="2000" dirty="0" smtClean="0">
              <a:solidFill>
                <a:schemeClr val="tx1"/>
              </a:solidFill>
            </a:endParaRPr>
          </a:p>
          <a:p>
            <a:pPr algn="just"/>
            <a:r>
              <a:rPr lang="ja-JP" altLang="en-US" sz="2400" dirty="0" smtClean="0">
                <a:solidFill>
                  <a:schemeClr val="tx1"/>
                </a:solidFill>
              </a:rPr>
              <a:t>➜</a:t>
            </a:r>
            <a:r>
              <a:rPr lang="ja-JP" altLang="en-US" sz="2400" dirty="0" smtClean="0">
                <a:solidFill>
                  <a:srgbClr val="FF0000"/>
                </a:solidFill>
              </a:rPr>
              <a:t>どのような商品が発売されるか知りたいと思うと、</a:t>
            </a:r>
            <a:endParaRPr lang="en-US" altLang="ja-JP" sz="2400" dirty="0" smtClean="0">
              <a:solidFill>
                <a:srgbClr val="FF0000"/>
              </a:solidFill>
            </a:endParaRPr>
          </a:p>
          <a:p>
            <a:pPr algn="just"/>
            <a:r>
              <a:rPr lang="en-US" altLang="ja-JP" sz="2400" dirty="0" smtClean="0">
                <a:solidFill>
                  <a:srgbClr val="FF0000"/>
                </a:solidFill>
              </a:rPr>
              <a:t>			</a:t>
            </a:r>
            <a:r>
              <a:rPr lang="ja-JP" altLang="en-US" sz="2400" dirty="0" smtClean="0">
                <a:solidFill>
                  <a:srgbClr val="FF0000"/>
                </a:solidFill>
              </a:rPr>
              <a:t>情報開示されたＣＭに興味を持つ</a:t>
            </a:r>
            <a:endParaRPr lang="en-US" altLang="ja-JP" sz="2400" dirty="0" smtClean="0">
              <a:solidFill>
                <a:srgbClr val="FF0000"/>
              </a:solidFill>
            </a:endParaRPr>
          </a:p>
        </p:txBody>
      </p:sp>
      <p:grpSp>
        <p:nvGrpSpPr>
          <p:cNvPr id="7" name="グループ化 10"/>
          <p:cNvGrpSpPr/>
          <p:nvPr/>
        </p:nvGrpSpPr>
        <p:grpSpPr>
          <a:xfrm>
            <a:off x="971600" y="1556792"/>
            <a:ext cx="7128792" cy="2088232"/>
            <a:chOff x="611560" y="1484784"/>
            <a:chExt cx="7488832" cy="2874243"/>
          </a:xfrm>
        </p:grpSpPr>
        <p:pic>
          <p:nvPicPr>
            <p:cNvPr id="5" name="Picture 4" descr="test"/>
            <p:cNvPicPr>
              <a:picLocks noChangeAspect="1" noChangeArrowheads="1"/>
            </p:cNvPicPr>
            <p:nvPr/>
          </p:nvPicPr>
          <p:blipFill>
            <a:blip r:embed="rId2" cstate="print"/>
            <a:srcRect/>
            <a:stretch>
              <a:fillRect/>
            </a:stretch>
          </p:blipFill>
          <p:spPr bwMode="auto">
            <a:xfrm>
              <a:off x="611560" y="1484784"/>
              <a:ext cx="7488832" cy="2874243"/>
            </a:xfrm>
            <a:prstGeom prst="rect">
              <a:avLst/>
            </a:prstGeom>
            <a:solidFill>
              <a:schemeClr val="bg1"/>
            </a:solidFill>
            <a:ln w="38100">
              <a:solidFill>
                <a:srgbClr val="FFC000"/>
              </a:solidFill>
              <a:miter lim="800000"/>
              <a:headEnd/>
              <a:tailEnd/>
            </a:ln>
          </p:spPr>
        </p:pic>
        <p:sp>
          <p:nvSpPr>
            <p:cNvPr id="9" name="正方形/長方形 8"/>
            <p:cNvSpPr/>
            <p:nvPr/>
          </p:nvSpPr>
          <p:spPr>
            <a:xfrm>
              <a:off x="2987824" y="2564904"/>
              <a:ext cx="576064" cy="1368152"/>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0" name="正方形/長方形 9"/>
            <p:cNvSpPr/>
            <p:nvPr/>
          </p:nvSpPr>
          <p:spPr>
            <a:xfrm>
              <a:off x="6012160" y="2564904"/>
              <a:ext cx="576064" cy="1368152"/>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　検証結果②重回帰分析</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42</a:t>
            </a:fld>
            <a:endParaRPr lang="ja-JP" altLang="en-US"/>
          </a:p>
        </p:txBody>
      </p:sp>
      <p:sp>
        <p:nvSpPr>
          <p:cNvPr id="8" name="角丸四角形 7"/>
          <p:cNvSpPr/>
          <p:nvPr/>
        </p:nvSpPr>
        <p:spPr>
          <a:xfrm>
            <a:off x="1115616" y="4581128"/>
            <a:ext cx="6984776" cy="1512168"/>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altLang="ja-JP" sz="2400" dirty="0" smtClean="0">
                <a:solidFill>
                  <a:schemeClr val="tx1"/>
                </a:solidFill>
              </a:rPr>
              <a:t>F</a:t>
            </a:r>
            <a:r>
              <a:rPr lang="ja-JP" altLang="en-US" sz="2400" dirty="0" smtClean="0">
                <a:solidFill>
                  <a:schemeClr val="tx1"/>
                </a:solidFill>
              </a:rPr>
              <a:t>値＝</a:t>
            </a:r>
            <a:r>
              <a:rPr lang="en-US" altLang="ja-JP" sz="2400" dirty="0" smtClean="0">
                <a:solidFill>
                  <a:schemeClr val="tx1"/>
                </a:solidFill>
              </a:rPr>
              <a:t>4.369</a:t>
            </a:r>
            <a:r>
              <a:rPr lang="ja-JP" altLang="en-US" sz="2400" dirty="0" smtClean="0">
                <a:solidFill>
                  <a:schemeClr val="tx1"/>
                </a:solidFill>
              </a:rPr>
              <a:t>　　有意確率＝</a:t>
            </a:r>
            <a:r>
              <a:rPr lang="en-US" altLang="ja-JP" sz="2400" dirty="0" smtClean="0">
                <a:solidFill>
                  <a:schemeClr val="tx1"/>
                </a:solidFill>
              </a:rPr>
              <a:t>0.006</a:t>
            </a:r>
            <a:r>
              <a:rPr lang="ja-JP" altLang="en-US" sz="2400" dirty="0" smtClean="0">
                <a:solidFill>
                  <a:schemeClr val="tx1"/>
                </a:solidFill>
              </a:rPr>
              <a:t>＜</a:t>
            </a:r>
            <a:r>
              <a:rPr lang="en-US" altLang="ja-JP" sz="2400" dirty="0" smtClean="0">
                <a:solidFill>
                  <a:schemeClr val="tx1"/>
                </a:solidFill>
              </a:rPr>
              <a:t>0.01</a:t>
            </a:r>
          </a:p>
          <a:p>
            <a:pPr algn="ctr"/>
            <a:r>
              <a:rPr lang="ja-JP" altLang="en-US" sz="2400" dirty="0" smtClean="0">
                <a:solidFill>
                  <a:schemeClr val="tx1"/>
                </a:solidFill>
              </a:rPr>
              <a:t>なので、回帰式は妥当であると考えられる。</a:t>
            </a:r>
            <a:endParaRPr kumimoji="1" lang="en-US" altLang="ja-JP" sz="2400" dirty="0" smtClean="0">
              <a:solidFill>
                <a:schemeClr val="tx1"/>
              </a:solidFill>
            </a:endParaRPr>
          </a:p>
          <a:p>
            <a:pPr algn="ctr"/>
            <a:r>
              <a:rPr kumimoji="1" lang="ja-JP" altLang="en-US" sz="2400" dirty="0" smtClean="0">
                <a:solidFill>
                  <a:schemeClr val="tx1"/>
                </a:solidFill>
              </a:rPr>
              <a:t>しかし、調整済み</a:t>
            </a:r>
            <a:r>
              <a:rPr kumimoji="1" lang="en-US" altLang="ja-JP" sz="2400" dirty="0" smtClean="0">
                <a:solidFill>
                  <a:schemeClr val="tx1"/>
                </a:solidFill>
              </a:rPr>
              <a:t>R</a:t>
            </a:r>
            <a:r>
              <a:rPr kumimoji="1" lang="ja-JP" altLang="en-US" sz="2400" dirty="0" smtClean="0">
                <a:solidFill>
                  <a:schemeClr val="tx1"/>
                </a:solidFill>
              </a:rPr>
              <a:t>２乗＝</a:t>
            </a:r>
            <a:r>
              <a:rPr kumimoji="1" lang="en-US" altLang="ja-JP" sz="2400" dirty="0" smtClean="0">
                <a:solidFill>
                  <a:schemeClr val="tx1"/>
                </a:solidFill>
              </a:rPr>
              <a:t>0.098</a:t>
            </a:r>
            <a:r>
              <a:rPr kumimoji="1" lang="ja-JP" altLang="en-US" sz="2400" dirty="0" smtClean="0">
                <a:solidFill>
                  <a:schemeClr val="tx1"/>
                </a:solidFill>
              </a:rPr>
              <a:t>と低いので</a:t>
            </a:r>
            <a:endParaRPr kumimoji="1" lang="en-US" altLang="ja-JP" sz="2400" dirty="0" smtClean="0">
              <a:solidFill>
                <a:schemeClr val="tx1"/>
              </a:solidFill>
            </a:endParaRPr>
          </a:p>
          <a:p>
            <a:pPr algn="ctr"/>
            <a:r>
              <a:rPr lang="ja-JP" altLang="en-US" sz="2400" dirty="0" smtClean="0">
                <a:solidFill>
                  <a:schemeClr val="tx1"/>
                </a:solidFill>
              </a:rPr>
              <a:t>回帰式のあてはまりがよくない。</a:t>
            </a:r>
            <a:endParaRPr kumimoji="1" lang="ja-JP" altLang="en-US" sz="2400" dirty="0" smtClean="0">
              <a:solidFill>
                <a:schemeClr val="tx1"/>
              </a:solidFill>
            </a:endParaRPr>
          </a:p>
        </p:txBody>
      </p:sp>
      <p:grpSp>
        <p:nvGrpSpPr>
          <p:cNvPr id="5" name="グループ化 15"/>
          <p:cNvGrpSpPr/>
          <p:nvPr/>
        </p:nvGrpSpPr>
        <p:grpSpPr>
          <a:xfrm>
            <a:off x="2339752" y="3140968"/>
            <a:ext cx="4320480" cy="1224136"/>
            <a:chOff x="539552" y="1556792"/>
            <a:chExt cx="4248472" cy="864096"/>
          </a:xfrm>
        </p:grpSpPr>
        <p:pic>
          <p:nvPicPr>
            <p:cNvPr id="2050" name="Picture 2" descr="test"/>
            <p:cNvPicPr>
              <a:picLocks noChangeAspect="1" noChangeArrowheads="1"/>
            </p:cNvPicPr>
            <p:nvPr/>
          </p:nvPicPr>
          <p:blipFill>
            <a:blip r:embed="rId2" cstate="print"/>
            <a:srcRect r="24528" b="19803"/>
            <a:stretch>
              <a:fillRect/>
            </a:stretch>
          </p:blipFill>
          <p:spPr bwMode="auto">
            <a:xfrm>
              <a:off x="539552" y="1556792"/>
              <a:ext cx="4248472" cy="864096"/>
            </a:xfrm>
            <a:prstGeom prst="rect">
              <a:avLst/>
            </a:prstGeom>
            <a:solidFill>
              <a:schemeClr val="bg1"/>
            </a:solidFill>
            <a:ln w="38100">
              <a:solidFill>
                <a:srgbClr val="FFC000"/>
              </a:solidFill>
              <a:miter lim="800000"/>
              <a:headEnd/>
              <a:tailEnd/>
            </a:ln>
          </p:spPr>
        </p:pic>
        <p:sp>
          <p:nvSpPr>
            <p:cNvPr id="13" name="正方形/長方形 12"/>
            <p:cNvSpPr/>
            <p:nvPr/>
          </p:nvSpPr>
          <p:spPr>
            <a:xfrm>
              <a:off x="3131840" y="2132856"/>
              <a:ext cx="422147" cy="257654"/>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grpSp>
      <p:grpSp>
        <p:nvGrpSpPr>
          <p:cNvPr id="6" name="グループ化 16"/>
          <p:cNvGrpSpPr/>
          <p:nvPr/>
        </p:nvGrpSpPr>
        <p:grpSpPr>
          <a:xfrm>
            <a:off x="1403648" y="1484784"/>
            <a:ext cx="5616624" cy="1512168"/>
            <a:chOff x="467544" y="3501008"/>
            <a:chExt cx="5011808" cy="1240765"/>
          </a:xfrm>
        </p:grpSpPr>
        <p:pic>
          <p:nvPicPr>
            <p:cNvPr id="2051" name="Picture 3" descr="test"/>
            <p:cNvPicPr>
              <a:picLocks noChangeAspect="1" noChangeArrowheads="1"/>
            </p:cNvPicPr>
            <p:nvPr/>
          </p:nvPicPr>
          <p:blipFill>
            <a:blip r:embed="rId3" cstate="print"/>
            <a:srcRect r="14865" b="26087"/>
            <a:stretch>
              <a:fillRect/>
            </a:stretch>
          </p:blipFill>
          <p:spPr bwMode="auto">
            <a:xfrm>
              <a:off x="467544" y="3501008"/>
              <a:ext cx="5011808" cy="1240765"/>
            </a:xfrm>
            <a:prstGeom prst="rect">
              <a:avLst/>
            </a:prstGeom>
            <a:solidFill>
              <a:schemeClr val="bg1"/>
            </a:solidFill>
            <a:ln w="38100">
              <a:solidFill>
                <a:srgbClr val="FFC000"/>
              </a:solidFill>
              <a:miter lim="800000"/>
              <a:headEnd/>
              <a:tailEnd/>
            </a:ln>
          </p:spPr>
        </p:pic>
        <p:sp>
          <p:nvSpPr>
            <p:cNvPr id="14" name="正方形/長方形 13"/>
            <p:cNvSpPr/>
            <p:nvPr/>
          </p:nvSpPr>
          <p:spPr>
            <a:xfrm>
              <a:off x="4860032" y="4005064"/>
              <a:ext cx="422147" cy="257654"/>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仮説１　検証結果②重回帰分析</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43</a:t>
            </a:fld>
            <a:endParaRPr lang="ja-JP" altLang="en-US"/>
          </a:p>
        </p:txBody>
      </p:sp>
      <p:pic>
        <p:nvPicPr>
          <p:cNvPr id="3074" name="Picture 2" descr="test"/>
          <p:cNvPicPr>
            <a:picLocks noChangeAspect="1" noChangeArrowheads="1"/>
          </p:cNvPicPr>
          <p:nvPr/>
        </p:nvPicPr>
        <p:blipFill>
          <a:blip r:embed="rId2" cstate="print"/>
          <a:srcRect r="5882"/>
          <a:stretch>
            <a:fillRect/>
          </a:stretch>
        </p:blipFill>
        <p:spPr bwMode="auto">
          <a:xfrm>
            <a:off x="4067944" y="2852936"/>
            <a:ext cx="4608512" cy="1989388"/>
          </a:xfrm>
          <a:prstGeom prst="rect">
            <a:avLst/>
          </a:prstGeom>
          <a:solidFill>
            <a:schemeClr val="bg1"/>
          </a:solidFill>
          <a:ln w="38100">
            <a:solidFill>
              <a:srgbClr val="FFC000"/>
            </a:solidFill>
            <a:miter lim="800000"/>
            <a:headEnd/>
            <a:tailEnd/>
          </a:ln>
        </p:spPr>
      </p:pic>
      <p:sp>
        <p:nvSpPr>
          <p:cNvPr id="7" name="角丸四角形 6"/>
          <p:cNvSpPr/>
          <p:nvPr/>
        </p:nvSpPr>
        <p:spPr>
          <a:xfrm>
            <a:off x="323528" y="4941168"/>
            <a:ext cx="8424936" cy="1584176"/>
          </a:xfrm>
          <a:prstGeom prst="roundRect">
            <a:avLst/>
          </a:prstGeom>
          <a:ln w="88900" cmpd="thickThin"/>
        </p:spPr>
        <p:style>
          <a:lnRef idx="2">
            <a:schemeClr val="accent5"/>
          </a:lnRef>
          <a:fillRef idx="1">
            <a:schemeClr val="lt1"/>
          </a:fillRef>
          <a:effectRef idx="0">
            <a:schemeClr val="accent5"/>
          </a:effectRef>
          <a:fontRef idx="minor">
            <a:schemeClr val="dk1"/>
          </a:fontRef>
        </p:style>
        <p:txBody>
          <a:bodyPr rtlCol="0" anchor="ctr"/>
          <a:lstStyle/>
          <a:p>
            <a:pPr algn="ctr"/>
            <a:r>
              <a:rPr kumimoji="1" lang="en-US" altLang="ja-JP" dirty="0" smtClean="0">
                <a:solidFill>
                  <a:schemeClr val="tx1"/>
                </a:solidFill>
              </a:rPr>
              <a:t>X</a:t>
            </a:r>
            <a:r>
              <a:rPr kumimoji="1" lang="ja-JP" altLang="en-US" dirty="0" smtClean="0">
                <a:solidFill>
                  <a:schemeClr val="tx1"/>
                </a:solidFill>
              </a:rPr>
              <a:t>２＝</a:t>
            </a:r>
            <a:r>
              <a:rPr kumimoji="1" lang="en-US" altLang="ja-JP" dirty="0" smtClean="0">
                <a:solidFill>
                  <a:schemeClr val="tx1"/>
                </a:solidFill>
              </a:rPr>
              <a:t>30.331</a:t>
            </a:r>
            <a:r>
              <a:rPr kumimoji="1" lang="ja-JP" altLang="en-US" dirty="0" smtClean="0">
                <a:solidFill>
                  <a:schemeClr val="tx1"/>
                </a:solidFill>
              </a:rPr>
              <a:t>　　有意</a:t>
            </a:r>
            <a:r>
              <a:rPr lang="ja-JP" altLang="en-US" dirty="0" smtClean="0">
                <a:solidFill>
                  <a:schemeClr val="tx1"/>
                </a:solidFill>
              </a:rPr>
              <a:t>確率＝</a:t>
            </a:r>
            <a:r>
              <a:rPr lang="en-US" altLang="ja-JP" dirty="0" smtClean="0">
                <a:solidFill>
                  <a:schemeClr val="tx1"/>
                </a:solidFill>
              </a:rPr>
              <a:t>0.000</a:t>
            </a:r>
            <a:r>
              <a:rPr lang="ja-JP" altLang="en-US" dirty="0" smtClean="0">
                <a:solidFill>
                  <a:schemeClr val="tx1"/>
                </a:solidFill>
              </a:rPr>
              <a:t>＜</a:t>
            </a:r>
            <a:r>
              <a:rPr lang="en-US" altLang="ja-JP" dirty="0" smtClean="0">
                <a:solidFill>
                  <a:schemeClr val="tx1"/>
                </a:solidFill>
              </a:rPr>
              <a:t>0.01</a:t>
            </a:r>
          </a:p>
          <a:p>
            <a:pPr algn="ctr"/>
            <a:r>
              <a:rPr lang="ja-JP" altLang="en-US" dirty="0" smtClean="0">
                <a:solidFill>
                  <a:schemeClr val="tx1"/>
                </a:solidFill>
              </a:rPr>
              <a:t>なので、</a:t>
            </a:r>
            <a:r>
              <a:rPr lang="en-US" altLang="ja-JP" dirty="0" smtClean="0">
                <a:solidFill>
                  <a:schemeClr val="tx1"/>
                </a:solidFill>
              </a:rPr>
              <a:t>1</a:t>
            </a:r>
            <a:r>
              <a:rPr lang="ja-JP" altLang="en-US" dirty="0" smtClean="0">
                <a:solidFill>
                  <a:schemeClr val="tx1"/>
                </a:solidFill>
              </a:rPr>
              <a:t>％水準で帰無仮説は棄却される。</a:t>
            </a:r>
            <a:endParaRPr lang="en-US" altLang="ja-JP" dirty="0" smtClean="0">
              <a:solidFill>
                <a:schemeClr val="tx1"/>
              </a:solidFill>
            </a:endParaRPr>
          </a:p>
          <a:p>
            <a:pPr algn="ctr"/>
            <a:r>
              <a:rPr kumimoji="1" lang="ja-JP" altLang="en-US" dirty="0" smtClean="0">
                <a:solidFill>
                  <a:schemeClr val="tx1"/>
                </a:solidFill>
              </a:rPr>
              <a:t>よって、商品が発売される前に広告へ注目させるティーザー広告を行ったほうが</a:t>
            </a:r>
            <a:r>
              <a:rPr kumimoji="1" lang="en-US" altLang="ja-JP" dirty="0" smtClean="0">
                <a:solidFill>
                  <a:schemeClr val="tx1"/>
                </a:solidFill>
              </a:rPr>
              <a:t>AISAS</a:t>
            </a:r>
            <a:r>
              <a:rPr kumimoji="1" lang="ja-JP" altLang="en-US" dirty="0" smtClean="0">
                <a:solidFill>
                  <a:schemeClr val="tx1"/>
                </a:solidFill>
              </a:rPr>
              <a:t>の最初の</a:t>
            </a:r>
            <a:r>
              <a:rPr kumimoji="1" lang="en-US" altLang="ja-JP" dirty="0" smtClean="0">
                <a:solidFill>
                  <a:schemeClr val="tx1"/>
                </a:solidFill>
              </a:rPr>
              <a:t>A(</a:t>
            </a:r>
            <a:r>
              <a:rPr kumimoji="1" lang="ja-JP" altLang="en-US" dirty="0" smtClean="0">
                <a:solidFill>
                  <a:schemeClr val="tx1"/>
                </a:solidFill>
              </a:rPr>
              <a:t>注目</a:t>
            </a:r>
            <a:r>
              <a:rPr kumimoji="1" lang="en-US" altLang="ja-JP" dirty="0" smtClean="0">
                <a:solidFill>
                  <a:schemeClr val="tx1"/>
                </a:solidFill>
              </a:rPr>
              <a:t>)I(</a:t>
            </a:r>
            <a:r>
              <a:rPr kumimoji="1" lang="ja-JP" altLang="en-US" dirty="0" smtClean="0">
                <a:solidFill>
                  <a:schemeClr val="tx1"/>
                </a:solidFill>
              </a:rPr>
              <a:t>興味</a:t>
            </a:r>
            <a:r>
              <a:rPr kumimoji="1" lang="en-US" altLang="ja-JP" dirty="0" smtClean="0">
                <a:solidFill>
                  <a:schemeClr val="tx1"/>
                </a:solidFill>
              </a:rPr>
              <a:t>)</a:t>
            </a:r>
            <a:r>
              <a:rPr kumimoji="1" lang="ja-JP" altLang="en-US" dirty="0" smtClean="0">
                <a:solidFill>
                  <a:schemeClr val="tx1"/>
                </a:solidFill>
              </a:rPr>
              <a:t>を持つ人が多いといえる。</a:t>
            </a:r>
            <a:endParaRPr kumimoji="1" lang="en-US" altLang="ja-JP" dirty="0" smtClean="0">
              <a:solidFill>
                <a:schemeClr val="tx1"/>
              </a:solidFill>
            </a:endParaRPr>
          </a:p>
        </p:txBody>
      </p:sp>
      <p:pic>
        <p:nvPicPr>
          <p:cNvPr id="3075" name="Picture 3" descr="test"/>
          <p:cNvPicPr>
            <a:picLocks noChangeAspect="1" noChangeArrowheads="1"/>
          </p:cNvPicPr>
          <p:nvPr/>
        </p:nvPicPr>
        <p:blipFill>
          <a:blip r:embed="rId3" cstate="print"/>
          <a:srcRect/>
          <a:stretch>
            <a:fillRect/>
          </a:stretch>
        </p:blipFill>
        <p:spPr bwMode="auto">
          <a:xfrm>
            <a:off x="251520" y="1484784"/>
            <a:ext cx="5688632" cy="1584176"/>
          </a:xfrm>
          <a:prstGeom prst="rect">
            <a:avLst/>
          </a:prstGeom>
          <a:solidFill>
            <a:schemeClr val="bg1"/>
          </a:solidFill>
          <a:ln w="38100">
            <a:solidFill>
              <a:srgbClr val="FFC000"/>
            </a:solidFill>
            <a:miter lim="800000"/>
            <a:headEnd/>
            <a:tailEnd/>
          </a:ln>
        </p:spPr>
      </p:pic>
      <p:sp>
        <p:nvSpPr>
          <p:cNvPr id="15" name="円形吹き出し 14"/>
          <p:cNvSpPr/>
          <p:nvPr/>
        </p:nvSpPr>
        <p:spPr>
          <a:xfrm>
            <a:off x="4788024" y="764704"/>
            <a:ext cx="4248472" cy="1512168"/>
          </a:xfrm>
          <a:prstGeom prst="wedgeEllipseCallout">
            <a:avLst>
              <a:gd name="adj1" fmla="val -40310"/>
              <a:gd name="adj2" fmla="val 6428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dirty="0" smtClean="0">
                <a:solidFill>
                  <a:schemeClr val="tx1"/>
                </a:solidFill>
              </a:rPr>
              <a:t>クロス集計の結果より、</a:t>
            </a:r>
            <a:endParaRPr kumimoji="1" lang="en-US" altLang="ja-JP" dirty="0" smtClean="0">
              <a:solidFill>
                <a:schemeClr val="tx1"/>
              </a:solidFill>
            </a:endParaRPr>
          </a:p>
          <a:p>
            <a:pPr algn="ctr"/>
            <a:r>
              <a:rPr kumimoji="1" lang="ja-JP" altLang="en-US" dirty="0" smtClean="0">
                <a:solidFill>
                  <a:schemeClr val="tx1"/>
                </a:solidFill>
              </a:rPr>
              <a:t>ティーザー</a:t>
            </a:r>
            <a:r>
              <a:rPr lang="ja-JP" altLang="en-US" dirty="0" smtClean="0">
                <a:solidFill>
                  <a:schemeClr val="tx1"/>
                </a:solidFill>
              </a:rPr>
              <a:t>広告を行った</a:t>
            </a:r>
            <a:r>
              <a:rPr lang="en-US" altLang="ja-JP" dirty="0" smtClean="0">
                <a:solidFill>
                  <a:schemeClr val="tx1"/>
                </a:solidFill>
              </a:rPr>
              <a:t>A</a:t>
            </a:r>
            <a:r>
              <a:rPr lang="ja-JP" altLang="en-US" dirty="0" smtClean="0">
                <a:solidFill>
                  <a:schemeClr val="tx1"/>
                </a:solidFill>
              </a:rPr>
              <a:t>の方が「興味がある」と答えた人数が多いことが分かる。</a:t>
            </a:r>
            <a:endParaRPr kumimoji="1" lang="ja-JP" altLang="en-US" dirty="0" smtClean="0">
              <a:solidFill>
                <a:schemeClr val="tx1"/>
              </a:solidFill>
            </a:endParaRPr>
          </a:p>
        </p:txBody>
      </p:sp>
      <p:sp>
        <p:nvSpPr>
          <p:cNvPr id="14" name="正方形/長方形 13"/>
          <p:cNvSpPr/>
          <p:nvPr/>
        </p:nvSpPr>
        <p:spPr>
          <a:xfrm>
            <a:off x="1187624" y="2420888"/>
            <a:ext cx="4001483" cy="432048"/>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
        <p:nvSpPr>
          <p:cNvPr id="16" name="正方形/長方形 15"/>
          <p:cNvSpPr/>
          <p:nvPr/>
        </p:nvSpPr>
        <p:spPr>
          <a:xfrm>
            <a:off x="7740352" y="3573016"/>
            <a:ext cx="473091" cy="242005"/>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a:t>
            </a:r>
            <a:r>
              <a:rPr lang="ja-JP" altLang="en-US" dirty="0" smtClean="0"/>
              <a:t>２</a:t>
            </a:r>
            <a:r>
              <a:rPr kumimoji="1" lang="ja-JP" altLang="en-US" dirty="0" smtClean="0"/>
              <a:t>　検証結果</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44</a:t>
            </a:fld>
            <a:endParaRPr lang="ja-JP" altLang="en-US" dirty="0"/>
          </a:p>
        </p:txBody>
      </p:sp>
      <p:pic>
        <p:nvPicPr>
          <p:cNvPr id="1026" name="Picture 2" descr="C:\Documents and Settings\bc090051x\Local Settings\Temp\spss13281\test.emf"/>
          <p:cNvPicPr>
            <a:picLocks noChangeAspect="1" noChangeArrowheads="1"/>
          </p:cNvPicPr>
          <p:nvPr/>
        </p:nvPicPr>
        <p:blipFill>
          <a:blip r:embed="rId2" cstate="print"/>
          <a:srcRect/>
          <a:stretch>
            <a:fillRect/>
          </a:stretch>
        </p:blipFill>
        <p:spPr bwMode="auto">
          <a:xfrm>
            <a:off x="179512" y="1484784"/>
            <a:ext cx="8703008" cy="2088232"/>
          </a:xfrm>
          <a:prstGeom prst="rect">
            <a:avLst/>
          </a:prstGeom>
          <a:solidFill>
            <a:schemeClr val="bg1"/>
          </a:solidFill>
          <a:ln w="38100">
            <a:solidFill>
              <a:schemeClr val="accent3"/>
            </a:solidFill>
          </a:ln>
        </p:spPr>
      </p:pic>
      <p:sp>
        <p:nvSpPr>
          <p:cNvPr id="14" name="角丸四角形 13"/>
          <p:cNvSpPr/>
          <p:nvPr/>
        </p:nvSpPr>
        <p:spPr>
          <a:xfrm>
            <a:off x="179512" y="3789040"/>
            <a:ext cx="8640960" cy="2664296"/>
          </a:xfrm>
          <a:prstGeom prst="roundRect">
            <a:avLst/>
          </a:prstGeom>
          <a:ln w="88900" cmpd="thickThin"/>
        </p:spPr>
        <p:style>
          <a:lnRef idx="2">
            <a:schemeClr val="accent5"/>
          </a:lnRef>
          <a:fillRef idx="1">
            <a:schemeClr val="lt1"/>
          </a:fillRef>
          <a:effectRef idx="0">
            <a:schemeClr val="accent5"/>
          </a:effectRef>
          <a:fontRef idx="minor">
            <a:schemeClr val="dk1"/>
          </a:fontRef>
        </p:style>
        <p:txBody>
          <a:bodyPr rtlCol="0" anchor="ctr"/>
          <a:lstStyle/>
          <a:p>
            <a:r>
              <a:rPr lang="en-US" altLang="ja-JP" sz="2000" dirty="0" smtClean="0">
                <a:solidFill>
                  <a:schemeClr val="tx1"/>
                </a:solidFill>
              </a:rPr>
              <a:t>t</a:t>
            </a:r>
            <a:r>
              <a:rPr lang="ja-JP" altLang="en-US" sz="2000" dirty="0" smtClean="0">
                <a:solidFill>
                  <a:schemeClr val="tx1"/>
                </a:solidFill>
              </a:rPr>
              <a:t>値</a:t>
            </a:r>
            <a:r>
              <a:rPr lang="en-US" altLang="ja-JP" sz="2000" dirty="0" smtClean="0">
                <a:solidFill>
                  <a:schemeClr val="tx1"/>
                </a:solidFill>
              </a:rPr>
              <a:t>:5.163</a:t>
            </a:r>
            <a:r>
              <a:rPr lang="ja-JP" altLang="en-US" sz="2000" dirty="0" smtClean="0">
                <a:solidFill>
                  <a:schemeClr val="tx1"/>
                </a:solidFill>
              </a:rPr>
              <a:t>　　自由度</a:t>
            </a:r>
            <a:r>
              <a:rPr lang="en-US" altLang="ja-JP" sz="2000" dirty="0" smtClean="0">
                <a:solidFill>
                  <a:schemeClr val="tx1"/>
                </a:solidFill>
              </a:rPr>
              <a:t>:179</a:t>
            </a:r>
            <a:r>
              <a:rPr lang="ja-JP" altLang="en-US" sz="2000" dirty="0" smtClean="0">
                <a:solidFill>
                  <a:schemeClr val="tx1"/>
                </a:solidFill>
              </a:rPr>
              <a:t>　　有意確率</a:t>
            </a:r>
            <a:r>
              <a:rPr lang="en-US" altLang="ja-JP" sz="2000" dirty="0" smtClean="0">
                <a:solidFill>
                  <a:schemeClr val="tx1"/>
                </a:solidFill>
              </a:rPr>
              <a:t>:0.000</a:t>
            </a:r>
            <a:r>
              <a:rPr lang="ja-JP" altLang="en-US" sz="2000" dirty="0" smtClean="0">
                <a:solidFill>
                  <a:schemeClr val="tx1"/>
                </a:solidFill>
              </a:rPr>
              <a:t>＜</a:t>
            </a:r>
            <a:r>
              <a:rPr lang="en-US" altLang="ja-JP" sz="2000" dirty="0" smtClean="0">
                <a:solidFill>
                  <a:schemeClr val="tx1"/>
                </a:solidFill>
              </a:rPr>
              <a:t>0.001</a:t>
            </a:r>
          </a:p>
          <a:p>
            <a:r>
              <a:rPr lang="ja-JP" altLang="en-US" sz="2400" dirty="0" smtClean="0">
                <a:solidFill>
                  <a:schemeClr val="tx1"/>
                </a:solidFill>
              </a:rPr>
              <a:t>より、１％水準で統計的に有意であるといえる。</a:t>
            </a:r>
            <a:endParaRPr lang="en-US" altLang="ja-JP" sz="2400" dirty="0" smtClean="0">
              <a:solidFill>
                <a:schemeClr val="tx1"/>
              </a:solidFill>
            </a:endParaRPr>
          </a:p>
          <a:p>
            <a:endParaRPr lang="en-US" altLang="ja-JP" sz="2400" dirty="0" smtClean="0">
              <a:solidFill>
                <a:schemeClr val="tx1"/>
              </a:solidFill>
            </a:endParaRPr>
          </a:p>
          <a:p>
            <a:r>
              <a:rPr kumimoji="1" lang="ja-JP" altLang="en-US" sz="3000" u="sng" dirty="0" smtClean="0">
                <a:solidFill>
                  <a:srgbClr val="FF0000"/>
                </a:solidFill>
              </a:rPr>
              <a:t>「</a:t>
            </a:r>
            <a:r>
              <a:rPr lang="ja-JP" altLang="en-US" sz="3000" u="sng" dirty="0" smtClean="0">
                <a:solidFill>
                  <a:srgbClr val="FF0000"/>
                </a:solidFill>
              </a:rPr>
              <a:t>ティーザー広告を見た人と見ていない人では</a:t>
            </a:r>
            <a:endParaRPr lang="en-US" altLang="ja-JP" sz="3000" u="sng" dirty="0" smtClean="0">
              <a:solidFill>
                <a:srgbClr val="FF0000"/>
              </a:solidFill>
            </a:endParaRPr>
          </a:p>
          <a:p>
            <a:r>
              <a:rPr kumimoji="1" lang="en-US" altLang="ja-JP" sz="3000" dirty="0" smtClean="0">
                <a:solidFill>
                  <a:srgbClr val="FF0000"/>
                </a:solidFill>
              </a:rPr>
              <a:t>				</a:t>
            </a:r>
            <a:r>
              <a:rPr kumimoji="1" lang="ja-JP" altLang="en-US" sz="3000" u="sng" dirty="0" smtClean="0">
                <a:solidFill>
                  <a:srgbClr val="FF0000"/>
                </a:solidFill>
              </a:rPr>
              <a:t>商品への注目に差がある」</a:t>
            </a:r>
            <a:endParaRPr kumimoji="1" lang="en-US" altLang="ja-JP" sz="3000" u="sng" dirty="0" smtClean="0">
              <a:solidFill>
                <a:srgbClr val="FF0000"/>
              </a:solidFill>
            </a:endParaRPr>
          </a:p>
          <a:p>
            <a:r>
              <a:rPr lang="ja-JP" altLang="en-US" sz="3000" dirty="0" smtClean="0">
                <a:solidFill>
                  <a:schemeClr val="tx1"/>
                </a:solidFill>
              </a:rPr>
              <a:t>　　　　　　　　　　　　　　　　　　　　　　　　　　　といえる。</a:t>
            </a:r>
            <a:endParaRPr kumimoji="1" lang="en-US" altLang="ja-JP" sz="3000" dirty="0" smtClean="0">
              <a:solidFill>
                <a:schemeClr val="tx1"/>
              </a:solidFill>
            </a:endParaRPr>
          </a:p>
        </p:txBody>
      </p:sp>
      <p:sp>
        <p:nvSpPr>
          <p:cNvPr id="15" name="正方形/長方形 14"/>
          <p:cNvSpPr/>
          <p:nvPr/>
        </p:nvSpPr>
        <p:spPr>
          <a:xfrm>
            <a:off x="3995936" y="2564904"/>
            <a:ext cx="4824536" cy="720080"/>
          </a:xfrm>
          <a:prstGeom prst="rect">
            <a:avLst/>
          </a:prstGeom>
          <a:noFill/>
          <a:ln w="25400">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仮説２　検証結果</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45</a:t>
            </a:fld>
            <a:endParaRPr lang="ja-JP" altLang="en-US"/>
          </a:p>
        </p:txBody>
      </p:sp>
      <p:sp>
        <p:nvSpPr>
          <p:cNvPr id="6" name="角丸四角形 5"/>
          <p:cNvSpPr/>
          <p:nvPr/>
        </p:nvSpPr>
        <p:spPr>
          <a:xfrm>
            <a:off x="323528" y="3140968"/>
            <a:ext cx="8280920" cy="1512168"/>
          </a:xfrm>
          <a:prstGeom prst="roundRect">
            <a:avLst/>
          </a:prstGeom>
          <a:ln w="88900" cmpd="thickThin">
            <a:solidFill>
              <a:schemeClr val="accent5"/>
            </a:solidFill>
          </a:ln>
        </p:spPr>
        <p:style>
          <a:lnRef idx="2">
            <a:schemeClr val="accent3"/>
          </a:lnRef>
          <a:fillRef idx="1">
            <a:schemeClr val="lt1"/>
          </a:fillRef>
          <a:effectRef idx="0">
            <a:schemeClr val="accent3"/>
          </a:effectRef>
          <a:fontRef idx="minor">
            <a:schemeClr val="dk1"/>
          </a:fontRef>
        </p:style>
        <p:txBody>
          <a:bodyPr rtlCol="0" anchor="ctr"/>
          <a:lstStyle/>
          <a:p>
            <a:pPr algn="just"/>
            <a:r>
              <a:rPr kumimoji="1" lang="ja-JP" altLang="en-US" sz="2400" dirty="0" smtClean="0">
                <a:solidFill>
                  <a:schemeClr val="tx1"/>
                </a:solidFill>
              </a:rPr>
              <a:t>平均値</a:t>
            </a:r>
            <a:endParaRPr kumimoji="1" lang="en-US" altLang="ja-JP" sz="2400" dirty="0" smtClean="0">
              <a:solidFill>
                <a:schemeClr val="tx1"/>
              </a:solidFill>
            </a:endParaRPr>
          </a:p>
          <a:p>
            <a:pPr algn="just"/>
            <a:r>
              <a:rPr kumimoji="1" lang="ja-JP" altLang="en-US" sz="2400" dirty="0" smtClean="0">
                <a:solidFill>
                  <a:schemeClr val="tx1"/>
                </a:solidFill>
              </a:rPr>
              <a:t>Ａタイプ＝</a:t>
            </a:r>
            <a:r>
              <a:rPr kumimoji="1" lang="en-US" altLang="ja-JP" sz="2400" dirty="0" smtClean="0">
                <a:solidFill>
                  <a:schemeClr val="tx1"/>
                </a:solidFill>
              </a:rPr>
              <a:t>3.47</a:t>
            </a:r>
            <a:r>
              <a:rPr kumimoji="1" lang="ja-JP" altLang="en-US" sz="2400" dirty="0" smtClean="0">
                <a:solidFill>
                  <a:schemeClr val="tx1"/>
                </a:solidFill>
              </a:rPr>
              <a:t>　</a:t>
            </a:r>
            <a:r>
              <a:rPr lang="ja-JP" altLang="en-US" sz="2400" dirty="0" smtClean="0">
                <a:solidFill>
                  <a:schemeClr val="tx1"/>
                </a:solidFill>
              </a:rPr>
              <a:t>Ｂタイプ＝</a:t>
            </a:r>
            <a:r>
              <a:rPr lang="en-US" altLang="ja-JP" sz="2400" dirty="0" smtClean="0">
                <a:solidFill>
                  <a:schemeClr val="tx1"/>
                </a:solidFill>
              </a:rPr>
              <a:t>2.62</a:t>
            </a:r>
          </a:p>
          <a:p>
            <a:pPr algn="just"/>
            <a:r>
              <a:rPr kumimoji="1" lang="ja-JP" altLang="en-US" sz="2400" dirty="0" smtClean="0">
                <a:solidFill>
                  <a:srgbClr val="FF0000"/>
                </a:solidFill>
              </a:rPr>
              <a:t>ティーザー広告を見た人の</a:t>
            </a:r>
            <a:r>
              <a:rPr lang="ja-JP" altLang="en-US" sz="2400" dirty="0" smtClean="0">
                <a:solidFill>
                  <a:srgbClr val="FF0000"/>
                </a:solidFill>
              </a:rPr>
              <a:t>方が商品への注目の態度がプラス</a:t>
            </a:r>
            <a:endParaRPr kumimoji="1" lang="en-US" altLang="ja-JP" sz="2400" dirty="0" smtClean="0">
              <a:solidFill>
                <a:srgbClr val="FF0000"/>
              </a:solidFill>
            </a:endParaRPr>
          </a:p>
        </p:txBody>
      </p:sp>
      <p:grpSp>
        <p:nvGrpSpPr>
          <p:cNvPr id="5" name="グループ化 7"/>
          <p:cNvGrpSpPr/>
          <p:nvPr/>
        </p:nvGrpSpPr>
        <p:grpSpPr>
          <a:xfrm>
            <a:off x="755576" y="1556792"/>
            <a:ext cx="6048672" cy="1337573"/>
            <a:chOff x="755576" y="1556792"/>
            <a:chExt cx="6048672" cy="1337573"/>
          </a:xfrm>
        </p:grpSpPr>
        <p:pic>
          <p:nvPicPr>
            <p:cNvPr id="1026" name="Picture 2" descr="test"/>
            <p:cNvPicPr>
              <a:picLocks noChangeAspect="1" noChangeArrowheads="1"/>
            </p:cNvPicPr>
            <p:nvPr/>
          </p:nvPicPr>
          <p:blipFill>
            <a:blip r:embed="rId2" cstate="print"/>
            <a:srcRect/>
            <a:stretch>
              <a:fillRect/>
            </a:stretch>
          </p:blipFill>
          <p:spPr bwMode="auto">
            <a:xfrm>
              <a:off x="755576" y="1556792"/>
              <a:ext cx="6048672" cy="1337573"/>
            </a:xfrm>
            <a:prstGeom prst="rect">
              <a:avLst/>
            </a:prstGeom>
            <a:solidFill>
              <a:schemeClr val="bg1"/>
            </a:solidFill>
            <a:ln w="38100" cmpd="sng">
              <a:solidFill>
                <a:srgbClr val="FFC000"/>
              </a:solidFill>
              <a:miter lim="800000"/>
              <a:headEnd/>
              <a:tailEnd/>
            </a:ln>
          </p:spPr>
        </p:pic>
        <p:sp>
          <p:nvSpPr>
            <p:cNvPr id="7" name="正方形/長方形 6"/>
            <p:cNvSpPr/>
            <p:nvPr/>
          </p:nvSpPr>
          <p:spPr>
            <a:xfrm>
              <a:off x="3563888" y="2060848"/>
              <a:ext cx="936104" cy="792088"/>
            </a:xfrm>
            <a:prstGeom prst="rect">
              <a:avLst/>
            </a:prstGeom>
            <a:noFill/>
            <a:ln>
              <a:solidFill>
                <a:srgbClr val="FF000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kumimoji="1" lang="ja-JP" altLang="en-US" sz="2400" dirty="0" smtClean="0">
                <a:solidFill>
                  <a:schemeClr val="tx1"/>
                </a:solidFill>
              </a:endParaRPr>
            </a:p>
          </p:txBody>
        </p:sp>
      </p:grpSp>
      <p:sp>
        <p:nvSpPr>
          <p:cNvPr id="9" name="横巻き 8"/>
          <p:cNvSpPr/>
          <p:nvPr/>
        </p:nvSpPr>
        <p:spPr>
          <a:xfrm>
            <a:off x="683568" y="4797152"/>
            <a:ext cx="5904656" cy="1656184"/>
          </a:xfrm>
          <a:prstGeom prst="horizontalScroll">
            <a:avLst/>
          </a:prstGeom>
          <a:ln w="50800" cmpd="sng">
            <a:gradFill flip="none" rotWithShape="1">
              <a:gsLst>
                <a:gs pos="0">
                  <a:srgbClr val="FF3399"/>
                </a:gs>
                <a:gs pos="25000">
                  <a:srgbClr val="FF6633"/>
                </a:gs>
                <a:gs pos="50000">
                  <a:srgbClr val="FFFF00"/>
                </a:gs>
                <a:gs pos="75000">
                  <a:srgbClr val="01A78F"/>
                </a:gs>
                <a:gs pos="100000">
                  <a:srgbClr val="3366FF"/>
                </a:gs>
              </a:gsLst>
              <a:lin ang="18900000" scaled="1"/>
              <a:tileRect/>
            </a:gradFill>
            <a:prstDash val="solid"/>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4000" dirty="0" smtClean="0">
                <a:solidFill>
                  <a:schemeClr val="tx1"/>
                </a:solidFill>
              </a:rPr>
              <a:t>仮説２は支持された</a:t>
            </a:r>
          </a:p>
        </p:txBody>
      </p:sp>
      <p:pic>
        <p:nvPicPr>
          <p:cNvPr id="1027" name="Picture 3" descr="C:\Documents and Settings\bc0900746\Local Settings\Temporary Internet Files\Content.IE5\RJ8RDHL7\MC900441906[1].wmf"/>
          <p:cNvPicPr>
            <a:picLocks noChangeAspect="1" noChangeArrowheads="1"/>
          </p:cNvPicPr>
          <p:nvPr/>
        </p:nvPicPr>
        <p:blipFill>
          <a:blip r:embed="rId3" cstate="print"/>
          <a:srcRect/>
          <a:stretch>
            <a:fillRect/>
          </a:stretch>
        </p:blipFill>
        <p:spPr bwMode="auto">
          <a:xfrm>
            <a:off x="6732240" y="5013176"/>
            <a:ext cx="1781175" cy="1571625"/>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46</a:t>
            </a:fld>
            <a:endParaRPr lang="ja-JP" altLang="en-US"/>
          </a:p>
        </p:txBody>
      </p:sp>
      <p:sp>
        <p:nvSpPr>
          <p:cNvPr id="6" name="正方形/長方形 5"/>
          <p:cNvSpPr/>
          <p:nvPr/>
        </p:nvSpPr>
        <p:spPr>
          <a:xfrm>
            <a:off x="755576" y="1700808"/>
            <a:ext cx="7416824" cy="4248472"/>
          </a:xfrm>
          <a:prstGeom prst="rect">
            <a:avLst/>
          </a:prstGeom>
          <a:ln w="76200"/>
        </p:spPr>
        <p:style>
          <a:lnRef idx="2">
            <a:schemeClr val="accent3"/>
          </a:lnRef>
          <a:fillRef idx="1">
            <a:schemeClr val="lt1"/>
          </a:fillRef>
          <a:effectRef idx="0">
            <a:schemeClr val="accent3"/>
          </a:effectRef>
          <a:fontRef idx="minor">
            <a:schemeClr val="dk1"/>
          </a:fontRef>
        </p:style>
        <p:txBody>
          <a:bodyPr rtlCol="0" anchor="ctr"/>
          <a:lstStyle/>
          <a:p>
            <a:pPr algn="ctr"/>
            <a:r>
              <a:rPr lang="ja-JP" altLang="en-US" sz="4000" dirty="0" smtClean="0"/>
              <a:t>大変申し訳ございませんが、</a:t>
            </a:r>
            <a:endParaRPr lang="en-US" altLang="ja-JP" sz="4000" dirty="0" smtClean="0"/>
          </a:p>
          <a:p>
            <a:pPr algn="ctr"/>
            <a:r>
              <a:rPr lang="ja-JP" altLang="en-US" sz="4000" dirty="0" smtClean="0"/>
              <a:t>まだ研究中のためスライドが</a:t>
            </a:r>
            <a:endParaRPr lang="en-US" altLang="ja-JP" sz="4000" dirty="0" smtClean="0"/>
          </a:p>
          <a:p>
            <a:pPr algn="ctr"/>
            <a:r>
              <a:rPr lang="ja-JP" altLang="en-US" sz="4000" dirty="0" smtClean="0"/>
              <a:t>追加する可能性があります。</a:t>
            </a:r>
            <a:endParaRPr lang="en-US" altLang="ja-JP" sz="4000" dirty="0" smtClean="0"/>
          </a:p>
          <a:p>
            <a:pPr algn="ctr"/>
            <a:r>
              <a:rPr lang="en-US" altLang="ja-JP" sz="4000" dirty="0" smtClean="0"/>
              <a:t>23</a:t>
            </a:r>
            <a:r>
              <a:rPr lang="ja-JP" altLang="en-US" sz="4000" dirty="0" smtClean="0"/>
              <a:t>日の報告会までには間に</a:t>
            </a:r>
            <a:endParaRPr lang="en-US" altLang="ja-JP" sz="4000" dirty="0" smtClean="0"/>
          </a:p>
          <a:p>
            <a:pPr algn="ctr"/>
            <a:r>
              <a:rPr lang="ja-JP" altLang="en-US" sz="4000" dirty="0" smtClean="0"/>
              <a:t>合わせますのでご了承ください。</a:t>
            </a:r>
            <a:endParaRPr lang="en-US" altLang="ja-JP" sz="400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pPr>
              <a:defRPr/>
            </a:pPr>
            <a:fld id="{61AA42DD-886F-42A6-AB40-308DFE9C3B4A}" type="datetime1">
              <a:rPr lang="ja-JP" altLang="en-US" smtClean="0"/>
              <a:pPr>
                <a:defRPr/>
              </a:pPr>
              <a:t>2011/12/18</a:t>
            </a:fld>
            <a:endParaRPr lang="ja-JP" altLang="en-US"/>
          </a:p>
        </p:txBody>
      </p:sp>
      <p:sp>
        <p:nvSpPr>
          <p:cNvPr id="3" name="スライド番号プレースホルダ 2"/>
          <p:cNvSpPr>
            <a:spLocks noGrp="1"/>
          </p:cNvSpPr>
          <p:nvPr>
            <p:ph type="sldNum" sz="quarter" idx="12"/>
          </p:nvPr>
        </p:nvSpPr>
        <p:spPr/>
        <p:txBody>
          <a:bodyPr/>
          <a:lstStyle/>
          <a:p>
            <a:pPr>
              <a:defRPr/>
            </a:pPr>
            <a:fld id="{1392BE20-0D8B-4D2B-AA2B-207C7214E73F}" type="slidenum">
              <a:rPr lang="ja-JP" altLang="en-US" smtClean="0"/>
              <a:pPr>
                <a:defRPr/>
              </a:pPr>
              <a:t>47</a:t>
            </a:fld>
            <a:endParaRPr lang="ja-JP" altLang="en-US"/>
          </a:p>
        </p:txBody>
      </p:sp>
      <p:pic>
        <p:nvPicPr>
          <p:cNvPr id="1026" name="Picture 2" descr="クリックすると新しいウィンドウで開きます"/>
          <p:cNvPicPr>
            <a:picLocks noChangeAspect="1" noChangeArrowheads="1"/>
          </p:cNvPicPr>
          <p:nvPr/>
        </p:nvPicPr>
        <p:blipFill>
          <a:blip r:embed="rId2" cstate="print"/>
          <a:srcRect/>
          <a:stretch>
            <a:fillRect/>
          </a:stretch>
        </p:blipFill>
        <p:spPr bwMode="auto">
          <a:xfrm>
            <a:off x="107504" y="332656"/>
            <a:ext cx="8892480" cy="6018144"/>
          </a:xfrm>
          <a:prstGeom prst="rect">
            <a:avLst/>
          </a:prstGeom>
          <a:noFill/>
        </p:spPr>
      </p:pic>
      <p:sp>
        <p:nvSpPr>
          <p:cNvPr id="5" name="テキスト ボックス 4"/>
          <p:cNvSpPr txBox="1"/>
          <p:nvPr/>
        </p:nvSpPr>
        <p:spPr>
          <a:xfrm>
            <a:off x="467544" y="2492896"/>
            <a:ext cx="4248472" cy="1446550"/>
          </a:xfrm>
          <a:prstGeom prst="rect">
            <a:avLst/>
          </a:prstGeom>
          <a:noFill/>
        </p:spPr>
        <p:txBody>
          <a:bodyPr wrap="square" rtlCol="0">
            <a:spAutoFit/>
          </a:bodyPr>
          <a:lstStyle/>
          <a:p>
            <a:pPr algn="ctr"/>
            <a:r>
              <a:rPr kumimoji="1" lang="ja-JP" altLang="en-US" sz="4400" dirty="0" smtClean="0">
                <a:solidFill>
                  <a:srgbClr val="FF0000"/>
                </a:solidFill>
                <a:effectLst>
                  <a:glow rad="228600">
                    <a:schemeClr val="accent1">
                      <a:satMod val="175000"/>
                      <a:alpha val="40000"/>
                    </a:schemeClr>
                  </a:glow>
                </a:effectLst>
              </a:rPr>
              <a:t>ご清聴ありがとう</a:t>
            </a:r>
            <a:endParaRPr kumimoji="1" lang="en-US" altLang="ja-JP" sz="4400" dirty="0" smtClean="0">
              <a:solidFill>
                <a:srgbClr val="FF0000"/>
              </a:solidFill>
              <a:effectLst>
                <a:glow rad="228600">
                  <a:schemeClr val="accent1">
                    <a:satMod val="175000"/>
                    <a:alpha val="40000"/>
                  </a:schemeClr>
                </a:glow>
              </a:effectLst>
            </a:endParaRPr>
          </a:p>
          <a:p>
            <a:pPr algn="ctr"/>
            <a:r>
              <a:rPr kumimoji="1" lang="ja-JP" altLang="en-US" sz="4400" dirty="0" smtClean="0">
                <a:solidFill>
                  <a:srgbClr val="FF0000"/>
                </a:solidFill>
                <a:effectLst>
                  <a:glow rad="228600">
                    <a:schemeClr val="accent1">
                      <a:satMod val="175000"/>
                      <a:alpha val="40000"/>
                    </a:schemeClr>
                  </a:glow>
                </a:effectLst>
              </a:rPr>
              <a:t>ございました！</a:t>
            </a:r>
            <a:endParaRPr kumimoji="1" lang="ja-JP" altLang="en-US" sz="4400" dirty="0">
              <a:solidFill>
                <a:srgbClr val="FF0000"/>
              </a:solidFill>
              <a:effectLst>
                <a:glow rad="228600">
                  <a:schemeClr val="accent1">
                    <a:satMod val="175000"/>
                    <a:alpha val="40000"/>
                  </a:schemeClr>
                </a:glow>
              </a:effectLst>
            </a:endParaRPr>
          </a:p>
        </p:txBody>
      </p:sp>
      <p:sp>
        <p:nvSpPr>
          <p:cNvPr id="6" name="テキスト ボックス 5"/>
          <p:cNvSpPr txBox="1"/>
          <p:nvPr/>
        </p:nvSpPr>
        <p:spPr>
          <a:xfrm>
            <a:off x="1619672" y="4221088"/>
            <a:ext cx="3024336" cy="584775"/>
          </a:xfrm>
          <a:prstGeom prst="rect">
            <a:avLst/>
          </a:prstGeom>
          <a:noFill/>
        </p:spPr>
        <p:txBody>
          <a:bodyPr wrap="square" rtlCol="0">
            <a:spAutoFit/>
          </a:bodyPr>
          <a:lstStyle/>
          <a:p>
            <a:endParaRPr kumimoji="1" lang="ja-JP" altLang="en-US" sz="3200" dirty="0">
              <a:gradFill>
                <a:gsLst>
                  <a:gs pos="0">
                    <a:srgbClr val="FF3399"/>
                  </a:gs>
                  <a:gs pos="25000">
                    <a:srgbClr val="FF6633"/>
                  </a:gs>
                  <a:gs pos="50000">
                    <a:srgbClr val="FFFF00"/>
                  </a:gs>
                  <a:gs pos="75000">
                    <a:srgbClr val="01A78F"/>
                  </a:gs>
                  <a:gs pos="100000">
                    <a:srgbClr val="3366FF"/>
                  </a:gs>
                </a:gsLst>
                <a:lin ang="8100000" scaled="0"/>
              </a:gra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395536" y="1556792"/>
            <a:ext cx="8352928" cy="3384376"/>
          </a:xfrm>
          <a:prstGeom prst="rect">
            <a:avLst/>
          </a:prstGeom>
          <a:ln w="57150">
            <a:solidFill>
              <a:schemeClr val="accent2">
                <a:lumMod val="60000"/>
                <a:lumOff val="40000"/>
              </a:schemeClr>
            </a:solidFill>
            <a:prstDash val="sysDot"/>
          </a:ln>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8674" name="Rectangle 2"/>
          <p:cNvSpPr>
            <a:spLocks noGrp="1" noChangeArrowheads="1"/>
          </p:cNvSpPr>
          <p:nvPr>
            <p:ph type="title"/>
          </p:nvPr>
        </p:nvSpPr>
        <p:spPr>
          <a:noFill/>
          <a:ln/>
        </p:spPr>
        <p:txBody>
          <a:bodyPr/>
          <a:lstStyle/>
          <a:p>
            <a:r>
              <a:rPr lang="ja-JP" altLang="en-US" dirty="0" smtClean="0"/>
              <a:t>現状分析</a:t>
            </a:r>
          </a:p>
        </p:txBody>
      </p:sp>
      <p:sp>
        <p:nvSpPr>
          <p:cNvPr id="28675" name="Rectangle 3"/>
          <p:cNvSpPr>
            <a:spLocks noGrp="1" noChangeArrowheads="1"/>
          </p:cNvSpPr>
          <p:nvPr>
            <p:ph type="body" idx="1"/>
          </p:nvPr>
        </p:nvSpPr>
        <p:spPr>
          <a:xfrm>
            <a:off x="395536" y="1772816"/>
            <a:ext cx="8458200" cy="4861049"/>
          </a:xfrm>
        </p:spPr>
        <p:txBody>
          <a:bodyPr/>
          <a:lstStyle/>
          <a:p>
            <a:r>
              <a:rPr lang="ja-JP" altLang="en-US" sz="2600" dirty="0" smtClean="0"/>
              <a:t>インターネットが普及していない時代はメディアが限られており企業が消費者へ</a:t>
            </a:r>
            <a:r>
              <a:rPr lang="ja-JP" altLang="en-US" sz="2600" dirty="0" smtClean="0">
                <a:solidFill>
                  <a:srgbClr val="FF5050"/>
                </a:solidFill>
              </a:rPr>
              <a:t>一方通行</a:t>
            </a:r>
            <a:r>
              <a:rPr lang="ja-JP" altLang="en-US" sz="2600" dirty="0" smtClean="0"/>
              <a:t>に広報活動を行っていた</a:t>
            </a:r>
          </a:p>
          <a:p>
            <a:pPr>
              <a:buNone/>
            </a:pPr>
            <a:endParaRPr lang="en-US" altLang="ja-JP" sz="2600" dirty="0" smtClean="0"/>
          </a:p>
          <a:p>
            <a:r>
              <a:rPr lang="ja-JP" altLang="en-US" sz="2600" dirty="0" smtClean="0"/>
              <a:t>インターネットの普及によりインターネット広告市場が</a:t>
            </a:r>
            <a:endParaRPr lang="en-US" altLang="ja-JP" sz="2600" dirty="0" smtClean="0"/>
          </a:p>
          <a:p>
            <a:pPr>
              <a:buNone/>
            </a:pPr>
            <a:r>
              <a:rPr lang="ja-JP" altLang="en-US" sz="2600" dirty="0" smtClean="0"/>
              <a:t>　　急速に拡大</a:t>
            </a:r>
          </a:p>
          <a:p>
            <a:r>
              <a:rPr lang="ja-JP" altLang="en-US" sz="2600" dirty="0" smtClean="0"/>
              <a:t>インターネットを利用して消費者自身が情報探索を行うようになり、消費者が情報を取捨選択するようになった</a:t>
            </a:r>
            <a:endParaRPr lang="en-US" altLang="ja-JP" sz="2600" dirty="0" smtClean="0"/>
          </a:p>
          <a:p>
            <a:pPr>
              <a:buNone/>
            </a:pPr>
            <a:r>
              <a:rPr lang="ja-JP" altLang="en-US" sz="2600" dirty="0" smtClean="0"/>
              <a:t>　　　　　　　　　　</a:t>
            </a:r>
            <a:endParaRPr lang="ja-JP" altLang="en-US" sz="2600" u="sng" dirty="0" smtClean="0">
              <a:solidFill>
                <a:srgbClr val="FF0000"/>
              </a:solidFill>
            </a:endParaRPr>
          </a:p>
        </p:txBody>
      </p:sp>
      <p:sp>
        <p:nvSpPr>
          <p:cNvPr id="28678" name="Oval 6"/>
          <p:cNvSpPr>
            <a:spLocks noChangeArrowheads="1"/>
          </p:cNvSpPr>
          <p:nvPr/>
        </p:nvSpPr>
        <p:spPr bwMode="auto">
          <a:xfrm>
            <a:off x="683568" y="5013176"/>
            <a:ext cx="3096344" cy="1656184"/>
          </a:xfrm>
          <a:prstGeom prst="ellipse">
            <a:avLst/>
          </a:prstGeom>
          <a:ln w="50800">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ja-JP" altLang="en-US" sz="3600" dirty="0" smtClean="0"/>
              <a:t>一方通行</a:t>
            </a:r>
            <a:endParaRPr lang="ja-JP" altLang="en-US" sz="3600" dirty="0"/>
          </a:p>
        </p:txBody>
      </p:sp>
      <p:sp>
        <p:nvSpPr>
          <p:cNvPr id="28679" name="Oval 7"/>
          <p:cNvSpPr>
            <a:spLocks noChangeArrowheads="1"/>
          </p:cNvSpPr>
          <p:nvPr/>
        </p:nvSpPr>
        <p:spPr bwMode="auto">
          <a:xfrm>
            <a:off x="5364088" y="5013176"/>
            <a:ext cx="3096000" cy="1656184"/>
          </a:xfrm>
          <a:prstGeom prst="ellipse">
            <a:avLst/>
          </a:prstGeom>
          <a:ln w="50800">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ja-JP" altLang="en-US" sz="3600" dirty="0" smtClean="0"/>
              <a:t>双方向</a:t>
            </a:r>
            <a:endParaRPr lang="en-US" altLang="ja-JP" sz="3600" dirty="0" smtClean="0"/>
          </a:p>
        </p:txBody>
      </p:sp>
      <p:sp>
        <p:nvSpPr>
          <p:cNvPr id="28680" name="AutoShape 8"/>
          <p:cNvSpPr>
            <a:spLocks noChangeArrowheads="1"/>
          </p:cNvSpPr>
          <p:nvPr/>
        </p:nvSpPr>
        <p:spPr bwMode="auto">
          <a:xfrm>
            <a:off x="4067944" y="5445224"/>
            <a:ext cx="1152128" cy="935608"/>
          </a:xfrm>
          <a:prstGeom prst="rightArrow">
            <a:avLst>
              <a:gd name="adj1" fmla="val 50000"/>
              <a:gd name="adj2" fmla="val 54053"/>
            </a:avLst>
          </a:prstGeom>
          <a:ln>
            <a:headEnd/>
            <a:tailEnd/>
          </a:ln>
        </p:spPr>
        <p:style>
          <a:lnRef idx="1">
            <a:schemeClr val="accent2"/>
          </a:lnRef>
          <a:fillRef idx="3">
            <a:schemeClr val="accent2"/>
          </a:fillRef>
          <a:effectRef idx="2">
            <a:schemeClr val="accent2"/>
          </a:effectRef>
          <a:fontRef idx="minor">
            <a:schemeClr val="lt1"/>
          </a:fontRef>
        </p:style>
        <p:txBody>
          <a:bodyPr wrap="none" anchor="ctr"/>
          <a:lstStyle/>
          <a:p>
            <a:endParaRPr lang="ja-JP" altLang="en-US"/>
          </a:p>
        </p:txBody>
      </p:sp>
      <p:sp>
        <p:nvSpPr>
          <p:cNvPr id="7" name="日付プレースホルダ 6"/>
          <p:cNvSpPr>
            <a:spLocks noGrp="1"/>
          </p:cNvSpPr>
          <p:nvPr>
            <p:ph type="dt" sz="half" idx="10"/>
          </p:nvPr>
        </p:nvSpPr>
        <p:spPr/>
        <p:txBody>
          <a:bodyPr/>
          <a:lstStyle/>
          <a:p>
            <a:pPr>
              <a:defRPr/>
            </a:pPr>
            <a:fld id="{10CDAC8A-1621-401C-9CB2-E05BF7D2A989}" type="datetime1">
              <a:rPr lang="ja-JP" altLang="en-US" smtClean="0"/>
              <a:pPr>
                <a:defRPr/>
              </a:pPr>
              <a:t>2011/12/18</a:t>
            </a:fld>
            <a:endParaRPr lang="ja-JP" altLang="en-US"/>
          </a:p>
        </p:txBody>
      </p:sp>
      <p:sp>
        <p:nvSpPr>
          <p:cNvPr id="8" name="スライド番号プレースホルダ 7"/>
          <p:cNvSpPr>
            <a:spLocks noGrp="1"/>
          </p:cNvSpPr>
          <p:nvPr>
            <p:ph type="sldNum" sz="quarter" idx="12"/>
          </p:nvPr>
        </p:nvSpPr>
        <p:spPr/>
        <p:txBody>
          <a:bodyPr/>
          <a:lstStyle/>
          <a:p>
            <a:pPr>
              <a:defRPr/>
            </a:pPr>
            <a:fld id="{3C446C23-C2D6-459E-A970-4AF17EB14323}" type="slidenum">
              <a:rPr lang="ja-JP" altLang="en-US" smtClean="0"/>
              <a:pPr>
                <a:defRPr/>
              </a:pPr>
              <a:t>5</a:t>
            </a:fld>
            <a:endParaRPr lang="ja-JP" altLang="en-US"/>
          </a:p>
        </p:txBody>
      </p:sp>
      <p:sp>
        <p:nvSpPr>
          <p:cNvPr id="9" name="横巻き 8"/>
          <p:cNvSpPr/>
          <p:nvPr/>
        </p:nvSpPr>
        <p:spPr>
          <a:xfrm>
            <a:off x="251520" y="1052736"/>
            <a:ext cx="3600400" cy="864096"/>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lvl="0" algn="ctr"/>
            <a:r>
              <a:rPr lang="ja-JP" altLang="en-US" sz="2400" dirty="0" smtClean="0">
                <a:solidFill>
                  <a:schemeClr val="tx1"/>
                </a:solidFill>
              </a:rPr>
              <a:t>消費者の環境の変化</a:t>
            </a:r>
            <a:endParaRPr lang="ja-JP" altLang="en-US" sz="2400" dirty="0" smtClean="0"/>
          </a:p>
        </p:txBody>
      </p:sp>
      <p:sp>
        <p:nvSpPr>
          <p:cNvPr id="10" name="下矢印 9"/>
          <p:cNvSpPr/>
          <p:nvPr/>
        </p:nvSpPr>
        <p:spPr>
          <a:xfrm>
            <a:off x="3851920" y="2636912"/>
            <a:ext cx="1656184" cy="504056"/>
          </a:xfrm>
          <a:prstGeom prst="down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6</a:t>
            </a:fld>
            <a:endParaRPr lang="ja-JP" altLang="en-US"/>
          </a:p>
        </p:txBody>
      </p:sp>
      <p:sp>
        <p:nvSpPr>
          <p:cNvPr id="7" name="正方形/長方形 6"/>
          <p:cNvSpPr/>
          <p:nvPr/>
        </p:nvSpPr>
        <p:spPr>
          <a:xfrm>
            <a:off x="467544" y="2204864"/>
            <a:ext cx="2808312" cy="3384376"/>
          </a:xfrm>
          <a:prstGeom prst="rect">
            <a:avLst/>
          </a:prstGeom>
          <a:ln w="88900">
            <a:solidFill>
              <a:srgbClr val="FF9900"/>
            </a:solidFill>
            <a:prstDash val="sysDot"/>
          </a:ln>
        </p:spPr>
        <p:style>
          <a:lnRef idx="2">
            <a:schemeClr val="accent3"/>
          </a:lnRef>
          <a:fillRef idx="1">
            <a:schemeClr val="lt1"/>
          </a:fillRef>
          <a:effectRef idx="0">
            <a:schemeClr val="accent3"/>
          </a:effectRef>
          <a:fontRef idx="minor">
            <a:schemeClr val="dk1"/>
          </a:fontRef>
        </p:style>
        <p:txBody>
          <a:bodyPr rtlCol="0" anchor="ctr"/>
          <a:lstStyle/>
          <a:p>
            <a:pPr algn="just">
              <a:buFont typeface="Wingdings" pitchFamily="2" charset="2"/>
              <a:buChar char="l"/>
            </a:pPr>
            <a:r>
              <a:rPr lang="ja-JP" altLang="en-US" sz="2800" dirty="0" smtClean="0"/>
              <a:t>ネットの出現</a:t>
            </a:r>
            <a:endParaRPr lang="en-US" altLang="ja-JP" sz="2800" dirty="0" smtClean="0"/>
          </a:p>
          <a:p>
            <a:pPr algn="just">
              <a:buFont typeface="Wingdings" pitchFamily="2" charset="2"/>
              <a:buChar char="l"/>
            </a:pPr>
            <a:r>
              <a:rPr kumimoji="1" lang="ja-JP" altLang="en-US" sz="2800" dirty="0" smtClean="0"/>
              <a:t>情報洪水</a:t>
            </a:r>
            <a:endParaRPr kumimoji="1" lang="en-US" altLang="ja-JP" sz="2800" dirty="0" smtClean="0"/>
          </a:p>
          <a:p>
            <a:pPr algn="just">
              <a:buFont typeface="Wingdings" pitchFamily="2" charset="2"/>
              <a:buChar char="l"/>
            </a:pPr>
            <a:r>
              <a:rPr lang="ja-JP" altLang="en-US" sz="2800" dirty="0" smtClean="0"/>
              <a:t>成熟市場</a:t>
            </a:r>
            <a:endParaRPr kumimoji="1" lang="en-US" altLang="ja-JP" sz="2800" dirty="0" smtClean="0"/>
          </a:p>
          <a:p>
            <a:pPr algn="just">
              <a:buFont typeface="Wingdings" pitchFamily="2" charset="2"/>
              <a:buChar char="l"/>
            </a:pPr>
            <a:r>
              <a:rPr lang="ja-JP" altLang="en-US" sz="2800" dirty="0" smtClean="0"/>
              <a:t>情報交換</a:t>
            </a:r>
            <a:endParaRPr lang="en-US" altLang="ja-JP" sz="2800" dirty="0" smtClean="0"/>
          </a:p>
        </p:txBody>
      </p:sp>
      <p:sp>
        <p:nvSpPr>
          <p:cNvPr id="8" name="テキスト ボックス 7"/>
          <p:cNvSpPr txBox="1"/>
          <p:nvPr/>
        </p:nvSpPr>
        <p:spPr>
          <a:xfrm>
            <a:off x="6516216" y="6502895"/>
            <a:ext cx="2110823" cy="355105"/>
          </a:xfrm>
          <a:prstGeom prst="rect">
            <a:avLst/>
          </a:prstGeom>
          <a:noFill/>
        </p:spPr>
        <p:txBody>
          <a:bodyPr wrap="square" rtlCol="0">
            <a:spAutoFit/>
          </a:bodyPr>
          <a:lstStyle/>
          <a:p>
            <a:r>
              <a:rPr kumimoji="1" lang="ja-JP" altLang="en-US" sz="1050" dirty="0" smtClean="0"/>
              <a:t>参照：佐藤尚之</a:t>
            </a:r>
            <a:r>
              <a:rPr kumimoji="1" lang="en-US" altLang="ja-JP" sz="1050" dirty="0" smtClean="0"/>
              <a:t>『</a:t>
            </a:r>
            <a:r>
              <a:rPr kumimoji="1" lang="ja-JP" altLang="en-US" sz="1050" dirty="0" smtClean="0"/>
              <a:t>明日の広告</a:t>
            </a:r>
            <a:r>
              <a:rPr kumimoji="1" lang="en-US" altLang="ja-JP" sz="1050" dirty="0" smtClean="0"/>
              <a:t>』</a:t>
            </a:r>
            <a:endParaRPr kumimoji="1" lang="ja-JP" altLang="en-US" sz="1050" dirty="0"/>
          </a:p>
        </p:txBody>
      </p:sp>
      <p:sp>
        <p:nvSpPr>
          <p:cNvPr id="11" name="角丸四角形 10"/>
          <p:cNvSpPr/>
          <p:nvPr/>
        </p:nvSpPr>
        <p:spPr>
          <a:xfrm>
            <a:off x="4860032" y="2060848"/>
            <a:ext cx="3456384" cy="1800200"/>
          </a:xfrm>
          <a:prstGeom prst="roundRect">
            <a:avLst/>
          </a:prstGeom>
          <a:ln w="88900"/>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400" dirty="0" smtClean="0">
                <a:solidFill>
                  <a:srgbClr val="FF0000"/>
                </a:solidFill>
              </a:rPr>
              <a:t>情報量が多すぎて広告に興味をなくしつつある</a:t>
            </a:r>
            <a:endParaRPr kumimoji="1" lang="ja-JP" altLang="en-US" sz="2400" dirty="0" smtClean="0">
              <a:solidFill>
                <a:schemeClr val="tx1"/>
              </a:solidFill>
            </a:endParaRPr>
          </a:p>
        </p:txBody>
      </p:sp>
      <p:sp>
        <p:nvSpPr>
          <p:cNvPr id="12" name="角丸四角形 11"/>
          <p:cNvSpPr/>
          <p:nvPr/>
        </p:nvSpPr>
        <p:spPr>
          <a:xfrm>
            <a:off x="4860032" y="4221088"/>
            <a:ext cx="3456384" cy="1368152"/>
          </a:xfrm>
          <a:prstGeom prst="roundRect">
            <a:avLst/>
          </a:prstGeom>
          <a:ln w="88900"/>
        </p:spPr>
        <p:style>
          <a:lnRef idx="2">
            <a:schemeClr val="accent4"/>
          </a:lnRef>
          <a:fillRef idx="1">
            <a:schemeClr val="lt1"/>
          </a:fillRef>
          <a:effectRef idx="0">
            <a:schemeClr val="accent4"/>
          </a:effectRef>
          <a:fontRef idx="minor">
            <a:schemeClr val="dk1"/>
          </a:fontRef>
        </p:style>
        <p:txBody>
          <a:bodyPr rtlCol="0" anchor="ctr"/>
          <a:lstStyle/>
          <a:p>
            <a:pPr algn="ctr"/>
            <a:r>
              <a:rPr lang="ja-JP" altLang="en-US" sz="2400" dirty="0" smtClean="0">
                <a:solidFill>
                  <a:srgbClr val="FF0000"/>
                </a:solidFill>
              </a:rPr>
              <a:t>広告を信頼しなくなった</a:t>
            </a:r>
            <a:endParaRPr kumimoji="1" lang="ja-JP" altLang="en-US" sz="2400" dirty="0" smtClean="0">
              <a:solidFill>
                <a:schemeClr val="tx1"/>
              </a:solidFill>
            </a:endParaRPr>
          </a:p>
        </p:txBody>
      </p:sp>
      <p:sp>
        <p:nvSpPr>
          <p:cNvPr id="13" name="右矢印 12"/>
          <p:cNvSpPr/>
          <p:nvPr/>
        </p:nvSpPr>
        <p:spPr>
          <a:xfrm>
            <a:off x="3563888" y="3284984"/>
            <a:ext cx="1080120" cy="1296144"/>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kumimoji="1" lang="ja-JP" altLang="en-US" sz="2400" dirty="0" smtClean="0">
              <a:solidFill>
                <a:schemeClr val="tx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7</a:t>
            </a:fld>
            <a:endParaRPr lang="ja-JP" altLang="en-US"/>
          </a:p>
        </p:txBody>
      </p:sp>
      <p:sp>
        <p:nvSpPr>
          <p:cNvPr id="6" name="テキスト ボックス 5"/>
          <p:cNvSpPr txBox="1"/>
          <p:nvPr/>
        </p:nvSpPr>
        <p:spPr>
          <a:xfrm>
            <a:off x="179512" y="1412776"/>
            <a:ext cx="8640960" cy="2009061"/>
          </a:xfrm>
          <a:prstGeom prst="roundRect">
            <a:avLst/>
          </a:prstGeom>
          <a:ln w="88900">
            <a:solidFill>
              <a:srgbClr val="FF9900"/>
            </a:solidFill>
            <a:prstDash val="sysDot"/>
          </a:ln>
        </p:spPr>
        <p:style>
          <a:lnRef idx="2">
            <a:schemeClr val="accent3"/>
          </a:lnRef>
          <a:fillRef idx="1">
            <a:schemeClr val="lt1"/>
          </a:fillRef>
          <a:effectRef idx="0">
            <a:schemeClr val="accent3"/>
          </a:effectRef>
          <a:fontRef idx="minor">
            <a:schemeClr val="dk1"/>
          </a:fontRef>
        </p:style>
        <p:txBody>
          <a:bodyPr wrap="square" rtlCol="0">
            <a:spAutoFit/>
          </a:bodyPr>
          <a:lstStyle/>
          <a:p>
            <a:r>
              <a:rPr kumimoji="1" lang="ja-JP" altLang="en-US" sz="2800" dirty="0" smtClean="0"/>
              <a:t>その背景として</a:t>
            </a:r>
            <a:endParaRPr kumimoji="1" lang="en-US" altLang="ja-JP" sz="2800" dirty="0" smtClean="0"/>
          </a:p>
          <a:p>
            <a:r>
              <a:rPr kumimoji="1" lang="ja-JP" altLang="en-US" sz="2800" dirty="0" smtClean="0"/>
              <a:t>①情報が氾濫している</a:t>
            </a:r>
            <a:endParaRPr kumimoji="1" lang="en-US" altLang="ja-JP" sz="2800" dirty="0" smtClean="0"/>
          </a:p>
          <a:p>
            <a:r>
              <a:rPr lang="ja-JP" altLang="en-US" sz="2800" dirty="0" smtClean="0"/>
              <a:t>②消費者が能動的に情報を入手するようになっている</a:t>
            </a:r>
            <a:endParaRPr lang="en-US" altLang="ja-JP" sz="2800" dirty="0" smtClean="0"/>
          </a:p>
          <a:p>
            <a:r>
              <a:rPr kumimoji="1" lang="ja-JP" altLang="en-US" sz="2800" dirty="0" smtClean="0"/>
              <a:t>③商品のコモディティ化がすすんでいる</a:t>
            </a:r>
            <a:endParaRPr kumimoji="1" lang="ja-JP" altLang="en-US" sz="2800" dirty="0"/>
          </a:p>
        </p:txBody>
      </p:sp>
      <p:sp>
        <p:nvSpPr>
          <p:cNvPr id="7" name="星 16 6"/>
          <p:cNvSpPr/>
          <p:nvPr/>
        </p:nvSpPr>
        <p:spPr>
          <a:xfrm>
            <a:off x="179512" y="3429000"/>
            <a:ext cx="8712968" cy="3240360"/>
          </a:xfrm>
          <a:prstGeom prst="star16">
            <a:avLst/>
          </a:prstGeom>
          <a:ln w="38100"/>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3200" dirty="0" smtClean="0"/>
              <a:t>消費者の意思で</a:t>
            </a:r>
            <a:endParaRPr kumimoji="1" lang="en-US" altLang="ja-JP" sz="3200" dirty="0" smtClean="0"/>
          </a:p>
          <a:p>
            <a:pPr algn="ctr"/>
            <a:r>
              <a:rPr kumimoji="1" lang="ja-JP" altLang="en-US" sz="3600" b="1" dirty="0" smtClean="0"/>
              <a:t>「情報バリア」</a:t>
            </a:r>
            <a:r>
              <a:rPr kumimoji="1" lang="ja-JP" altLang="en-US" sz="3200" dirty="0" smtClean="0"/>
              <a:t>ができ</a:t>
            </a:r>
            <a:endParaRPr kumimoji="1" lang="en-US" altLang="ja-JP" sz="3200" dirty="0" smtClean="0"/>
          </a:p>
          <a:p>
            <a:pPr algn="ctr"/>
            <a:r>
              <a:rPr kumimoji="1" lang="ja-JP" altLang="en-US" sz="3200" dirty="0" smtClean="0"/>
              <a:t>広告が注目されなくなった</a:t>
            </a:r>
            <a:endParaRPr kumimoji="1" lang="ja-JP" alt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現状分析</a:t>
            </a:r>
            <a:endParaRPr kumimoji="1" lang="ja-JP" altLang="en-US" dirty="0"/>
          </a:p>
        </p:txBody>
      </p:sp>
      <p:sp>
        <p:nvSpPr>
          <p:cNvPr id="4" name="日付プレースホルダ 3"/>
          <p:cNvSpPr>
            <a:spLocks noGrp="1"/>
          </p:cNvSpPr>
          <p:nvPr>
            <p:ph type="dt" sz="half" idx="10"/>
          </p:nvPr>
        </p:nvSpPr>
        <p:spPr/>
        <p:txBody>
          <a:bodyPr/>
          <a:lstStyle/>
          <a:p>
            <a:pPr>
              <a:defRPr/>
            </a:pPr>
            <a:fld id="{169072E9-8898-4B91-9F75-204F2AD78D68}" type="datetime1">
              <a:rPr lang="ja-JP" altLang="en-US" smtClean="0"/>
              <a:pPr>
                <a:defRPr/>
              </a:pPr>
              <a:t>2011/12/18</a:t>
            </a:fld>
            <a:endParaRPr lang="ja-JP" altLang="en-US" dirty="0"/>
          </a:p>
        </p:txBody>
      </p:sp>
      <p:sp>
        <p:nvSpPr>
          <p:cNvPr id="5" name="スライド番号プレースホルダ 4"/>
          <p:cNvSpPr>
            <a:spLocks noGrp="1"/>
          </p:cNvSpPr>
          <p:nvPr>
            <p:ph type="sldNum" sz="quarter" idx="12"/>
          </p:nvPr>
        </p:nvSpPr>
        <p:spPr/>
        <p:txBody>
          <a:bodyPr/>
          <a:lstStyle/>
          <a:p>
            <a:pPr>
              <a:defRPr/>
            </a:pPr>
            <a:fld id="{3C446C23-C2D6-459E-A970-4AF17EB14323}" type="slidenum">
              <a:rPr lang="ja-JP" altLang="en-US" smtClean="0"/>
              <a:pPr>
                <a:defRPr/>
              </a:pPr>
              <a:t>8</a:t>
            </a:fld>
            <a:endParaRPr lang="ja-JP" altLang="en-US"/>
          </a:p>
        </p:txBody>
      </p:sp>
      <p:sp>
        <p:nvSpPr>
          <p:cNvPr id="13" name="角丸四角形 12"/>
          <p:cNvSpPr/>
          <p:nvPr/>
        </p:nvSpPr>
        <p:spPr>
          <a:xfrm>
            <a:off x="3347864" y="4149080"/>
            <a:ext cx="5688632" cy="2420888"/>
          </a:xfrm>
          <a:prstGeom prst="roundRect">
            <a:avLst/>
          </a:prstGeom>
          <a:ln w="88900" cmpd="thickThin">
            <a:prstDash val="solid"/>
          </a:ln>
        </p:spPr>
        <p:style>
          <a:lnRef idx="2">
            <a:schemeClr val="accent3"/>
          </a:lnRef>
          <a:fillRef idx="1">
            <a:schemeClr val="lt1"/>
          </a:fillRef>
          <a:effectRef idx="0">
            <a:schemeClr val="accent3"/>
          </a:effectRef>
          <a:fontRef idx="minor">
            <a:schemeClr val="dk1"/>
          </a:fontRef>
        </p:style>
        <p:txBody>
          <a:bodyPr rtlCol="0" anchor="ctr"/>
          <a:lstStyle/>
          <a:p>
            <a:pPr algn="ctr">
              <a:buNone/>
            </a:pPr>
            <a:r>
              <a:rPr lang="ja-JP" altLang="en-US" sz="3200" dirty="0" smtClean="0">
                <a:solidFill>
                  <a:schemeClr val="tx1"/>
                </a:solidFill>
              </a:rPr>
              <a:t>広告に注目してもらうためにはバリアから出てきてもらう</a:t>
            </a:r>
            <a:endParaRPr lang="en-US" altLang="ja-JP" sz="3200" dirty="0" smtClean="0">
              <a:solidFill>
                <a:schemeClr val="tx1"/>
              </a:solidFill>
            </a:endParaRPr>
          </a:p>
          <a:p>
            <a:pPr algn="ctr">
              <a:buNone/>
            </a:pPr>
            <a:r>
              <a:rPr lang="ja-JP" altLang="en-US" sz="3200" dirty="0" smtClean="0">
                <a:solidFill>
                  <a:schemeClr val="tx1"/>
                </a:solidFill>
              </a:rPr>
              <a:t>必要がある</a:t>
            </a:r>
            <a:endParaRPr lang="en-US" altLang="ja-JP" sz="3200" dirty="0" smtClean="0">
              <a:solidFill>
                <a:schemeClr val="tx1"/>
              </a:solidFill>
            </a:endParaRPr>
          </a:p>
        </p:txBody>
      </p:sp>
      <p:sp>
        <p:nvSpPr>
          <p:cNvPr id="18" name="雲形吹き出し 17"/>
          <p:cNvSpPr/>
          <p:nvPr/>
        </p:nvSpPr>
        <p:spPr>
          <a:xfrm>
            <a:off x="539552" y="1412776"/>
            <a:ext cx="7200800" cy="2664296"/>
          </a:xfrm>
          <a:prstGeom prst="cloudCallout">
            <a:avLst>
              <a:gd name="adj1" fmla="val -29298"/>
              <a:gd name="adj2" fmla="val 76584"/>
            </a:avLst>
          </a:prstGeom>
          <a:solidFill>
            <a:schemeClr val="accent1">
              <a:lumMod val="20000"/>
              <a:lumOff val="80000"/>
            </a:schemeClr>
          </a:solidFill>
          <a:ln w="57150">
            <a:solidFill>
              <a:schemeClr val="accent1">
                <a:lumMod val="75000"/>
              </a:schemeClr>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kumimoji="1" lang="ja-JP" altLang="en-US" sz="2400" dirty="0" smtClean="0">
                <a:solidFill>
                  <a:schemeClr val="tx1"/>
                </a:solidFill>
              </a:rPr>
              <a:t>企業は広告に注目してもらい</a:t>
            </a:r>
            <a:endParaRPr kumimoji="1" lang="en-US" altLang="ja-JP" sz="2400" dirty="0" smtClean="0">
              <a:solidFill>
                <a:schemeClr val="tx1"/>
              </a:solidFill>
            </a:endParaRPr>
          </a:p>
          <a:p>
            <a:pPr algn="ctr"/>
            <a:r>
              <a:rPr kumimoji="1" lang="ja-JP" altLang="en-US" sz="2400" dirty="0" smtClean="0">
                <a:solidFill>
                  <a:schemeClr val="tx1"/>
                </a:solidFill>
              </a:rPr>
              <a:t>商品への興味・関心・認知度を</a:t>
            </a:r>
            <a:endParaRPr kumimoji="1" lang="en-US" altLang="ja-JP" sz="2400" dirty="0" smtClean="0">
              <a:solidFill>
                <a:schemeClr val="tx1"/>
              </a:solidFill>
            </a:endParaRPr>
          </a:p>
          <a:p>
            <a:pPr algn="ctr"/>
            <a:r>
              <a:rPr lang="ja-JP" altLang="en-US" sz="2400" dirty="0" smtClean="0">
                <a:solidFill>
                  <a:schemeClr val="tx1"/>
                </a:solidFill>
              </a:rPr>
              <a:t>高めたい</a:t>
            </a:r>
            <a:endParaRPr kumimoji="1" lang="ja-JP" altLang="en-US" sz="2400" dirty="0" smtClean="0">
              <a:solidFill>
                <a:schemeClr val="tx1"/>
              </a:solidFill>
            </a:endParaRPr>
          </a:p>
        </p:txBody>
      </p:sp>
      <p:pic>
        <p:nvPicPr>
          <p:cNvPr id="1026" name="Picture 2" descr="C:\Documents and Settings\bc090051x\Local Settings\Temporary Internet Files\Content.IE5\K5GBGDCL\MC900441884[1].wmf"/>
          <p:cNvPicPr>
            <a:picLocks noChangeAspect="1" noChangeArrowheads="1"/>
          </p:cNvPicPr>
          <p:nvPr/>
        </p:nvPicPr>
        <p:blipFill>
          <a:blip r:embed="rId3" cstate="print"/>
          <a:srcRect/>
          <a:stretch>
            <a:fillRect/>
          </a:stretch>
        </p:blipFill>
        <p:spPr bwMode="auto">
          <a:xfrm>
            <a:off x="539552" y="4704953"/>
            <a:ext cx="1787525" cy="165618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lstStyle/>
          <a:p>
            <a:r>
              <a:rPr kumimoji="1" lang="ja-JP" altLang="en-US" dirty="0" smtClean="0"/>
              <a:t>注目のプロセス</a:t>
            </a:r>
            <a:endParaRPr kumimoji="1" lang="ja-JP" altLang="en-US" dirty="0"/>
          </a:p>
        </p:txBody>
      </p:sp>
      <p:sp>
        <p:nvSpPr>
          <p:cNvPr id="3" name="日付プレースホルダ 2"/>
          <p:cNvSpPr>
            <a:spLocks noGrp="1"/>
          </p:cNvSpPr>
          <p:nvPr>
            <p:ph type="dt" sz="half" idx="10"/>
          </p:nvPr>
        </p:nvSpPr>
        <p:spPr/>
        <p:txBody>
          <a:bodyPr/>
          <a:lstStyle/>
          <a:p>
            <a:pPr>
              <a:defRPr/>
            </a:pPr>
            <a:fld id="{77DF95B2-4304-4913-8913-B9E0EC0D2ED9}" type="datetime1">
              <a:rPr lang="ja-JP" altLang="en-US" smtClean="0"/>
              <a:pPr>
                <a:defRPr/>
              </a:pPr>
              <a:t>2011/12/18</a:t>
            </a:fld>
            <a:endParaRPr lang="ja-JP" altLang="en-US"/>
          </a:p>
        </p:txBody>
      </p:sp>
      <p:sp>
        <p:nvSpPr>
          <p:cNvPr id="4" name="スライド番号プレースホルダ 3"/>
          <p:cNvSpPr>
            <a:spLocks noGrp="1"/>
          </p:cNvSpPr>
          <p:nvPr>
            <p:ph type="sldNum" sz="quarter" idx="12"/>
          </p:nvPr>
        </p:nvSpPr>
        <p:spPr/>
        <p:txBody>
          <a:bodyPr/>
          <a:lstStyle/>
          <a:p>
            <a:pPr>
              <a:defRPr/>
            </a:pPr>
            <a:fld id="{74499239-BFF1-49F8-A2F4-BEED5833EB1D}" type="slidenum">
              <a:rPr lang="ja-JP" altLang="en-US" smtClean="0"/>
              <a:pPr>
                <a:defRPr/>
              </a:pPr>
              <a:t>9</a:t>
            </a:fld>
            <a:endParaRPr lang="ja-JP" altLang="en-US"/>
          </a:p>
        </p:txBody>
      </p:sp>
      <p:graphicFrame>
        <p:nvGraphicFramePr>
          <p:cNvPr id="7" name="図表 6"/>
          <p:cNvGraphicFramePr/>
          <p:nvPr/>
        </p:nvGraphicFramePr>
        <p:xfrm>
          <a:off x="971600" y="1628800"/>
          <a:ext cx="7128792" cy="3240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図表 7"/>
          <p:cNvGraphicFramePr/>
          <p:nvPr/>
        </p:nvGraphicFramePr>
        <p:xfrm>
          <a:off x="899592" y="3861048"/>
          <a:ext cx="6840760" cy="43794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10" name="テキスト ボックス 9"/>
          <p:cNvSpPr txBox="1"/>
          <p:nvPr/>
        </p:nvSpPr>
        <p:spPr>
          <a:xfrm>
            <a:off x="251520" y="1916832"/>
            <a:ext cx="3816424" cy="584775"/>
          </a:xfrm>
          <a:prstGeom prst="rect">
            <a:avLst/>
          </a:prstGeom>
          <a:noFill/>
        </p:spPr>
        <p:txBody>
          <a:bodyPr wrap="square" rtlCol="0">
            <a:spAutoFit/>
          </a:bodyPr>
          <a:lstStyle/>
          <a:p>
            <a:r>
              <a:rPr lang="ja-JP" altLang="en-US" sz="3200" dirty="0" smtClean="0"/>
              <a:t>昔</a:t>
            </a:r>
            <a:r>
              <a:rPr kumimoji="1" lang="ja-JP" altLang="en-US" sz="3200" dirty="0" smtClean="0"/>
              <a:t>の広告</a:t>
            </a:r>
            <a:endParaRPr kumimoji="1" lang="ja-JP" altLang="en-US" sz="3200" dirty="0"/>
          </a:p>
        </p:txBody>
      </p:sp>
      <p:sp>
        <p:nvSpPr>
          <p:cNvPr id="11" name="テキスト ボックス 10"/>
          <p:cNvSpPr txBox="1"/>
          <p:nvPr/>
        </p:nvSpPr>
        <p:spPr>
          <a:xfrm>
            <a:off x="251520" y="4725144"/>
            <a:ext cx="3816424" cy="584775"/>
          </a:xfrm>
          <a:prstGeom prst="rect">
            <a:avLst/>
          </a:prstGeom>
          <a:noFill/>
        </p:spPr>
        <p:txBody>
          <a:bodyPr wrap="square" rtlCol="0">
            <a:spAutoFit/>
          </a:bodyPr>
          <a:lstStyle/>
          <a:p>
            <a:r>
              <a:rPr lang="ja-JP" altLang="en-US" sz="3200" dirty="0" smtClean="0"/>
              <a:t>これからの</a:t>
            </a:r>
            <a:r>
              <a:rPr kumimoji="1" lang="ja-JP" altLang="en-US" sz="3200" dirty="0" smtClean="0"/>
              <a:t>広告</a:t>
            </a:r>
            <a:endParaRPr kumimoji="1" lang="ja-JP" altLang="en-US" sz="3200" dirty="0"/>
          </a:p>
        </p:txBody>
      </p:sp>
      <p:sp>
        <p:nvSpPr>
          <p:cNvPr id="12" name="角丸四角形吹き出し 11"/>
          <p:cNvSpPr/>
          <p:nvPr/>
        </p:nvSpPr>
        <p:spPr>
          <a:xfrm>
            <a:off x="2987824" y="1196752"/>
            <a:ext cx="4320480" cy="1296144"/>
          </a:xfrm>
          <a:prstGeom prst="wedgeRoundRectCallout">
            <a:avLst>
              <a:gd name="adj1" fmla="val -45371"/>
              <a:gd name="adj2" fmla="val 77932"/>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000" dirty="0" smtClean="0">
                <a:solidFill>
                  <a:schemeClr val="tx1"/>
                </a:solidFill>
              </a:rPr>
              <a:t>消費者は一方的に企業からの情報を受け入れるしかなかった。</a:t>
            </a:r>
            <a:endParaRPr kumimoji="1" lang="ja-JP" altLang="en-US" sz="2000" dirty="0">
              <a:solidFill>
                <a:schemeClr val="tx1"/>
              </a:solidFill>
            </a:endParaRPr>
          </a:p>
        </p:txBody>
      </p:sp>
      <p:sp>
        <p:nvSpPr>
          <p:cNvPr id="13" name="角丸四角形吹き出し 12"/>
          <p:cNvSpPr/>
          <p:nvPr/>
        </p:nvSpPr>
        <p:spPr>
          <a:xfrm>
            <a:off x="3131840" y="3861048"/>
            <a:ext cx="5688632" cy="1368152"/>
          </a:xfrm>
          <a:prstGeom prst="wedgeRoundRectCallout">
            <a:avLst>
              <a:gd name="adj1" fmla="val -48720"/>
              <a:gd name="adj2" fmla="val 88220"/>
              <a:gd name="adj3" fmla="val 16667"/>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000" dirty="0" smtClean="0">
                <a:solidFill>
                  <a:schemeClr val="tx1"/>
                </a:solidFill>
              </a:rPr>
              <a:t>消費者が情報を取捨選択できるようになった現在では、まず、広告に</a:t>
            </a:r>
            <a:r>
              <a:rPr kumimoji="1" lang="ja-JP" altLang="en-US" sz="2000" dirty="0" smtClean="0">
                <a:solidFill>
                  <a:srgbClr val="FF0000"/>
                </a:solidFill>
              </a:rPr>
              <a:t>注目</a:t>
            </a:r>
            <a:r>
              <a:rPr kumimoji="1" lang="ja-JP" altLang="en-US" sz="2000" dirty="0" smtClean="0">
                <a:solidFill>
                  <a:schemeClr val="tx1"/>
                </a:solidFill>
              </a:rPr>
              <a:t>してもらい</a:t>
            </a:r>
            <a:r>
              <a:rPr kumimoji="1" lang="ja-JP" altLang="en-US" sz="2000" dirty="0" smtClean="0">
                <a:solidFill>
                  <a:srgbClr val="FF0000"/>
                </a:solidFill>
              </a:rPr>
              <a:t>興味・関心</a:t>
            </a:r>
            <a:r>
              <a:rPr kumimoji="1" lang="ja-JP" altLang="en-US" sz="2000" dirty="0" smtClean="0">
                <a:solidFill>
                  <a:schemeClr val="tx1"/>
                </a:solidFill>
              </a:rPr>
              <a:t>を抱いてもらわなければならなくなってきた。</a:t>
            </a:r>
            <a:endParaRPr kumimoji="1" lang="ja-JP" altLang="en-US" sz="2000" dirty="0">
              <a:solidFill>
                <a:schemeClr val="tx1"/>
              </a:solidFill>
            </a:endParaRPr>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テーマ4">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テーマ">
      <a:majorFont>
        <a:latin typeface="Lucida Console"/>
        <a:ea typeface="ＭＳ Ｐゴシック"/>
        <a:cs typeface=""/>
      </a:majorFont>
      <a:minorFont>
        <a:latin typeface="Lucida Consol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defRPr sz="2400" dirty="0" smtClean="0">
            <a:solidFill>
              <a:schemeClr val="tx1"/>
            </a:solidFill>
          </a:defRPr>
        </a:defPPr>
      </a:lstStyle>
      <a:style>
        <a:lnRef idx="2">
          <a:schemeClr val="accent3"/>
        </a:lnRef>
        <a:fillRef idx="1">
          <a:schemeClr val="lt1"/>
        </a:fillRef>
        <a:effectRef idx="0">
          <a:schemeClr val="accent3"/>
        </a:effectRef>
        <a:fontRef idx="minor">
          <a:schemeClr val="dk1"/>
        </a:fontRef>
      </a:style>
    </a:spDef>
  </a:objectDefaults>
  <a:extraClrSchemeLst>
    <a:extraClrScheme>
      <a:clrScheme name="Office テーマ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テーマ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テーマ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メトロ">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メトロ">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メトロ">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6368</TotalTime>
  <Words>1994</Words>
  <Application>Microsoft Office PowerPoint</Application>
  <PresentationFormat>画面に合わせる (4:3)</PresentationFormat>
  <Paragraphs>457</Paragraphs>
  <Slides>47</Slides>
  <Notes>4</Notes>
  <HiddenSlides>0</HiddenSlides>
  <MMClips>0</MMClips>
  <ScaleCrop>false</ScaleCrop>
  <HeadingPairs>
    <vt:vector size="4" baseType="variant">
      <vt:variant>
        <vt:lpstr>テーマ</vt:lpstr>
      </vt:variant>
      <vt:variant>
        <vt:i4>2</vt:i4>
      </vt:variant>
      <vt:variant>
        <vt:lpstr>スライド タイトル</vt:lpstr>
      </vt:variant>
      <vt:variant>
        <vt:i4>47</vt:i4>
      </vt:variant>
    </vt:vector>
  </HeadingPairs>
  <TitlesOfParts>
    <vt:vector size="49" baseType="lpstr">
      <vt:lpstr>テーマ4</vt:lpstr>
      <vt:lpstr>メトロ</vt:lpstr>
      <vt:lpstr>ティーザー広告が 消費者に与える効果</vt:lpstr>
      <vt:lpstr>目次</vt:lpstr>
      <vt:lpstr>はじめに</vt:lpstr>
      <vt:lpstr>現状分析</vt:lpstr>
      <vt:lpstr>現状分析</vt:lpstr>
      <vt:lpstr>現状分析</vt:lpstr>
      <vt:lpstr>現状分析</vt:lpstr>
      <vt:lpstr>現状分析</vt:lpstr>
      <vt:lpstr>注目のプロセス</vt:lpstr>
      <vt:lpstr>問題意識</vt:lpstr>
      <vt:lpstr>スライド 11</vt:lpstr>
      <vt:lpstr>ティーザー広告</vt:lpstr>
      <vt:lpstr>ティーザー広告の補足説明</vt:lpstr>
      <vt:lpstr>ティーザー広告の補足説明</vt:lpstr>
      <vt:lpstr>ティーザー広告の事例①</vt:lpstr>
      <vt:lpstr>ティーザ―広告も事例②</vt:lpstr>
      <vt:lpstr>口コミとは</vt:lpstr>
      <vt:lpstr>口コミが消費者に与える影響</vt:lpstr>
      <vt:lpstr>口コミと売り上げの関係</vt:lpstr>
      <vt:lpstr>ティーザー広告における口コミ</vt:lpstr>
      <vt:lpstr>研究目的</vt:lpstr>
      <vt:lpstr>消費者購買行動</vt:lpstr>
      <vt:lpstr>仮説導出①</vt:lpstr>
      <vt:lpstr>仮説導出①</vt:lpstr>
      <vt:lpstr>仮説導出①</vt:lpstr>
      <vt:lpstr>仮説導出①</vt:lpstr>
      <vt:lpstr>仮説導出①</vt:lpstr>
      <vt:lpstr>仮説導出①</vt:lpstr>
      <vt:lpstr>仮説①</vt:lpstr>
      <vt:lpstr>仮説導出②</vt:lpstr>
      <vt:lpstr>仮説導出②</vt:lpstr>
      <vt:lpstr>仮説導出②</vt:lpstr>
      <vt:lpstr>仮説導出②</vt:lpstr>
      <vt:lpstr>仮説導出②</vt:lpstr>
      <vt:lpstr>仮説導出②</vt:lpstr>
      <vt:lpstr>仮説②</vt:lpstr>
      <vt:lpstr>調査概要</vt:lpstr>
      <vt:lpstr>調査方法</vt:lpstr>
      <vt:lpstr>調査方法</vt:lpstr>
      <vt:lpstr>仮説１　検証結果①相関分析</vt:lpstr>
      <vt:lpstr>仮説１　検証結果②重回帰分析</vt:lpstr>
      <vt:lpstr>仮説１　検証結果②重回帰分析</vt:lpstr>
      <vt:lpstr>仮説１　検証結果②重回帰分析</vt:lpstr>
      <vt:lpstr>仮説２　検証結果</vt:lpstr>
      <vt:lpstr>仮説２　検証結果</vt:lpstr>
      <vt:lpstr>スライド 46</vt:lpstr>
      <vt:lpstr>スライド 47</vt:lpstr>
    </vt:vector>
  </TitlesOfParts>
  <Company>東洋大学</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ティーザー広告と販売促進効果</dc:title>
  <dc:creator>東洋大学</dc:creator>
  <cp:lastModifiedBy>みやこ</cp:lastModifiedBy>
  <cp:revision>504</cp:revision>
  <dcterms:created xsi:type="dcterms:W3CDTF">2011-04-26T09:51:53Z</dcterms:created>
  <dcterms:modified xsi:type="dcterms:W3CDTF">2011-12-18T08:33:44Z</dcterms:modified>
</cp:coreProperties>
</file>